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21" r:id="rId4"/>
    <p:sldId id="266" r:id="rId5"/>
    <p:sldId id="265" r:id="rId6"/>
    <p:sldId id="267" r:id="rId7"/>
    <p:sldId id="268" r:id="rId8"/>
    <p:sldId id="262" r:id="rId9"/>
    <p:sldId id="304" r:id="rId10"/>
    <p:sldId id="271" r:id="rId11"/>
    <p:sldId id="272" r:id="rId12"/>
    <p:sldId id="305" r:id="rId13"/>
    <p:sldId id="263" r:id="rId14"/>
    <p:sldId id="274" r:id="rId15"/>
    <p:sldId id="264" r:id="rId16"/>
    <p:sldId id="281" r:id="rId17"/>
    <p:sldId id="314" r:id="rId18"/>
    <p:sldId id="282" r:id="rId19"/>
    <p:sldId id="285" r:id="rId20"/>
    <p:sldId id="286" r:id="rId21"/>
    <p:sldId id="287" r:id="rId22"/>
    <p:sldId id="289" r:id="rId23"/>
    <p:sldId id="290" r:id="rId24"/>
    <p:sldId id="306" r:id="rId25"/>
    <p:sldId id="309" r:id="rId26"/>
    <p:sldId id="310" r:id="rId27"/>
    <p:sldId id="311" r:id="rId28"/>
    <p:sldId id="313" r:id="rId29"/>
    <p:sldId id="315" r:id="rId30"/>
    <p:sldId id="317" r:id="rId31"/>
    <p:sldId id="316" r:id="rId32"/>
    <p:sldId id="318" r:id="rId33"/>
    <p:sldId id="319" r:id="rId34"/>
    <p:sldId id="320" r:id="rId35"/>
    <p:sldId id="294" r:id="rId36"/>
    <p:sldId id="307" r:id="rId37"/>
    <p:sldId id="292" r:id="rId38"/>
    <p:sldId id="308" r:id="rId39"/>
    <p:sldId id="296" r:id="rId40"/>
    <p:sldId id="297" r:id="rId41"/>
    <p:sldId id="298" r:id="rId42"/>
    <p:sldId id="301" r:id="rId43"/>
    <p:sldId id="299" r:id="rId44"/>
    <p:sldId id="302" r:id="rId45"/>
    <p:sldId id="323" r:id="rId46"/>
    <p:sldId id="303" r:id="rId47"/>
    <p:sldId id="32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ta Khegai" initials="VK" lastIdx="1" clrIdx="0">
    <p:extLst>
      <p:ext uri="{19B8F6BF-5375-455C-9EA6-DF929625EA0E}">
        <p15:presenceInfo xmlns:p15="http://schemas.microsoft.com/office/powerpoint/2012/main" userId="40d46ed2027568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72C"/>
    <a:srgbClr val="E20413"/>
    <a:srgbClr val="D52E1E"/>
    <a:srgbClr val="FFFFFF"/>
    <a:srgbClr val="764696"/>
    <a:srgbClr val="703193"/>
    <a:srgbClr val="6ECC54"/>
    <a:srgbClr val="EEF1F2"/>
    <a:srgbClr val="4F4E4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6" autoAdjust="0"/>
    <p:restoredTop sz="94660"/>
  </p:normalViewPr>
  <p:slideViewPr>
    <p:cSldViewPr snapToGrid="0" showGuides="1">
      <p:cViewPr varScale="1">
        <p:scale>
          <a:sx n="116" d="100"/>
          <a:sy n="116" d="100"/>
        </p:scale>
        <p:origin x="1206" y="144"/>
      </p:cViewPr>
      <p:guideLst>
        <p:guide orient="horz" pos="2160"/>
        <p:guide pos="2880"/>
      </p:guideLst>
    </p:cSldViewPr>
  </p:slideViewPr>
  <p:notesTextViewPr>
    <p:cViewPr>
      <p:scale>
        <a:sx n="3" d="2"/>
        <a:sy n="3" d="2"/>
      </p:scale>
      <p:origin x="0" y="0"/>
    </p:cViewPr>
  </p:notesTextViewPr>
  <p:sorterViewPr>
    <p:cViewPr>
      <p:scale>
        <a:sx n="150" d="100"/>
        <a:sy n="150" d="100"/>
      </p:scale>
      <p:origin x="0" y="-394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w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2" name="מלבן 11"/>
          <p:cNvSpPr/>
          <p:nvPr userDrawn="1"/>
        </p:nvSpPr>
        <p:spPr>
          <a:xfrm>
            <a:off x="0" y="5828821"/>
            <a:ext cx="9144000" cy="1029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תמונה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11050" y="5991002"/>
            <a:ext cx="1070742" cy="719236"/>
          </a:xfrm>
          <a:prstGeom prst="rect">
            <a:avLst/>
          </a:prstGeom>
        </p:spPr>
      </p:pic>
      <p:pic>
        <p:nvPicPr>
          <p:cNvPr id="14" name="תמונה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9390" y="6131495"/>
            <a:ext cx="1123728" cy="654934"/>
          </a:xfrm>
          <a:prstGeom prst="rect">
            <a:avLst/>
          </a:prstGeom>
        </p:spPr>
      </p:pic>
      <p:pic>
        <p:nvPicPr>
          <p:cNvPr id="15" name="תמונה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09703" y="6335642"/>
            <a:ext cx="990597" cy="374596"/>
          </a:xfrm>
          <a:prstGeom prst="rect">
            <a:avLst/>
          </a:prstGeom>
        </p:spPr>
      </p:pic>
      <p:pic>
        <p:nvPicPr>
          <p:cNvPr id="22" name="תמונה 2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439" y="-20061"/>
            <a:ext cx="4604598" cy="5848882"/>
          </a:xfrm>
          <a:prstGeom prst="rect">
            <a:avLst/>
          </a:prstGeom>
          <a:effectLst>
            <a:outerShdw blurRad="50800" dist="38100" dir="10800000" algn="r" rotWithShape="0">
              <a:prstClr val="black">
                <a:alpha val="40000"/>
              </a:prstClr>
            </a:outerShdw>
          </a:effectLst>
        </p:spPr>
      </p:pic>
      <p:pic>
        <p:nvPicPr>
          <p:cNvPr id="23" name="תמונה 2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2162" y="-20061"/>
            <a:ext cx="4604598" cy="5848882"/>
          </a:xfrm>
          <a:prstGeom prst="rect">
            <a:avLst/>
          </a:prstGeom>
          <a:effectLst>
            <a:outerShdw blurRad="50800" dist="38100" dir="10800000" algn="r" rotWithShape="0">
              <a:prstClr val="black">
                <a:alpha val="40000"/>
              </a:prstClr>
            </a:outerShdw>
          </a:effectLst>
        </p:spPr>
      </p:pic>
      <p:pic>
        <p:nvPicPr>
          <p:cNvPr id="24" name="תמונה 2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312730" y="-28762"/>
            <a:ext cx="4604598" cy="5848882"/>
          </a:xfrm>
          <a:prstGeom prst="rect">
            <a:avLst/>
          </a:prstGeom>
          <a:effectLst>
            <a:outerShdw blurRad="50800" dist="38100" dir="10800000" algn="r" rotWithShape="0">
              <a:prstClr val="black">
                <a:alpha val="40000"/>
              </a:prstClr>
            </a:outerShdw>
          </a:effectLst>
        </p:spPr>
      </p:pic>
      <p:sp>
        <p:nvSpPr>
          <p:cNvPr id="25" name="מלבן 24"/>
          <p:cNvSpPr/>
          <p:nvPr userDrawn="1"/>
        </p:nvSpPr>
        <p:spPr>
          <a:xfrm>
            <a:off x="2595715" y="-28763"/>
            <a:ext cx="6548285" cy="5857585"/>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9D7805C2-AB8F-440E-B1A8-199C10683B58}"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a:p>
        </p:txBody>
      </p:sp>
      <p:sp>
        <p:nvSpPr>
          <p:cNvPr id="2" name="Title 1"/>
          <p:cNvSpPr>
            <a:spLocks noGrp="1"/>
          </p:cNvSpPr>
          <p:nvPr>
            <p:ph type="ctrTitle"/>
          </p:nvPr>
        </p:nvSpPr>
        <p:spPr>
          <a:xfrm>
            <a:off x="2995765" y="1370165"/>
            <a:ext cx="5519585" cy="1742997"/>
          </a:xfrm>
        </p:spPr>
        <p:txBody>
          <a:bodyPr anchor="ctr">
            <a:normAutofit/>
          </a:bodyPr>
          <a:lstStyle>
            <a:lvl1pPr algn="r" rtl="0">
              <a:defRPr sz="4500" b="1"/>
            </a:lvl1pPr>
          </a:lstStyle>
          <a:p>
            <a:r>
              <a:rPr lang="he-IL" dirty="0"/>
              <a:t>לחץ כדי לערוך סגנון כותרת של תבנית בסיס</a:t>
            </a:r>
            <a:endParaRPr lang="en-US" dirty="0"/>
          </a:p>
        </p:txBody>
      </p:sp>
      <p:sp>
        <p:nvSpPr>
          <p:cNvPr id="3" name="Subtitle 2"/>
          <p:cNvSpPr>
            <a:spLocks noGrp="1"/>
          </p:cNvSpPr>
          <p:nvPr>
            <p:ph type="subTitle" idx="1"/>
          </p:nvPr>
        </p:nvSpPr>
        <p:spPr>
          <a:xfrm>
            <a:off x="2995765" y="3121863"/>
            <a:ext cx="5519585" cy="1655762"/>
          </a:xfrm>
        </p:spPr>
        <p:txBody>
          <a:bodyPr/>
          <a:lstStyle>
            <a:lvl1pPr marL="0" indent="0" algn="r" rtl="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endParaRPr lang="en-US" dirty="0"/>
          </a:p>
        </p:txBody>
      </p:sp>
      <p:sp>
        <p:nvSpPr>
          <p:cNvPr id="63" name="TextBox 62"/>
          <p:cNvSpPr txBox="1"/>
          <p:nvPr userDrawn="1"/>
        </p:nvSpPr>
        <p:spPr>
          <a:xfrm>
            <a:off x="664803" y="5456725"/>
            <a:ext cx="1245854" cy="369332"/>
          </a:xfrm>
          <a:prstGeom prst="rect">
            <a:avLst/>
          </a:prstGeom>
          <a:noFill/>
        </p:spPr>
        <p:txBody>
          <a:bodyPr wrap="none" rtlCol="0">
            <a:spAutoFit/>
          </a:bodyPr>
          <a:lstStyle/>
          <a:p>
            <a:r>
              <a:rPr lang="he-IL" sz="1800" b="1" kern="1200" dirty="0">
                <a:solidFill>
                  <a:schemeClr val="bg1"/>
                </a:solidFill>
                <a:latin typeface="+mn-lt"/>
                <a:ea typeface="+mn-ea"/>
                <a:cs typeface="+mn-cs"/>
              </a:rPr>
              <a:t>אוכלים  </a:t>
            </a:r>
            <a:r>
              <a:rPr lang="ar-AE" sz="1800" b="1" kern="1200" dirty="0">
                <a:solidFill>
                  <a:schemeClr val="bg1"/>
                </a:solidFill>
                <a:latin typeface="+mn-lt"/>
                <a:ea typeface="+mn-ea"/>
                <a:cs typeface="+mn-cs"/>
              </a:rPr>
              <a:t>نأكل</a:t>
            </a:r>
            <a:endParaRPr lang="en-US" dirty="0">
              <a:solidFill>
                <a:schemeClr val="bg1"/>
              </a:solidFill>
            </a:endParaRPr>
          </a:p>
        </p:txBody>
      </p:sp>
    </p:spTree>
    <p:extLst>
      <p:ext uri="{BB962C8B-B14F-4D97-AF65-F5344CB8AC3E}">
        <p14:creationId xmlns:p14="http://schemas.microsoft.com/office/powerpoint/2010/main" val="344233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D7805C2-AB8F-440E-B1A8-199C10683B58}"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107369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D7805C2-AB8F-440E-B1A8-199C10683B58}"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427113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lvl1pPr>
              <a:defRPr sz="3500" b="1"/>
            </a:lvl1pPr>
          </a:lstStyle>
          <a:p>
            <a:r>
              <a:rPr lang="he-IL" dirty="0"/>
              <a:t>לחץ כדי לערוך סגנון כותרת של תבנית בסיס</a:t>
            </a:r>
            <a:endParaRPr lang="en-US" dirty="0"/>
          </a:p>
        </p:txBody>
      </p:sp>
      <p:sp>
        <p:nvSpPr>
          <p:cNvPr id="3" name="Content Placeholder 2"/>
          <p:cNvSpPr>
            <a:spLocks noGrp="1"/>
          </p:cNvSpPr>
          <p:nvPr>
            <p:ph idx="1"/>
          </p:nvPr>
        </p:nvSpPr>
        <p:spPr>
          <a:xfrm>
            <a:off x="628650" y="1460498"/>
            <a:ext cx="7886700" cy="3966907"/>
          </a:xfrm>
        </p:spPr>
        <p:txBody>
          <a:bodyPr/>
          <a:lstStyle>
            <a:lvl1pPr>
              <a:buClr>
                <a:srgbClr val="74972C"/>
              </a:buClr>
              <a:defRPr/>
            </a:lvl1pPr>
            <a:lvl2pPr>
              <a:buClr>
                <a:srgbClr val="74972C"/>
              </a:buClr>
              <a:defRPr/>
            </a:lvl2pPr>
            <a:lvl3pPr>
              <a:buClr>
                <a:srgbClr val="74972C"/>
              </a:buClr>
              <a:defRPr/>
            </a:lvl3pPr>
            <a:lvl4pPr>
              <a:buClr>
                <a:srgbClr val="74972C"/>
              </a:buClr>
              <a:defRPr/>
            </a:lvl4pPr>
            <a:lvl5pPr>
              <a:buClr>
                <a:srgbClr val="74972C"/>
              </a:buClr>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10"/>
          </p:nvPr>
        </p:nvSpPr>
        <p:spPr/>
        <p:txBody>
          <a:bodyPr/>
          <a:lstStyle/>
          <a:p>
            <a:fld id="{9D7805C2-AB8F-440E-B1A8-199C10683B58}"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148234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9D7805C2-AB8F-440E-B1A8-199C10683B58}"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24965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9D7805C2-AB8F-440E-B1A8-199C10683B58}"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170888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9D7805C2-AB8F-440E-B1A8-199C10683B58}" type="datetimeFigureOut">
              <a:rPr lang="en-US" smtClean="0"/>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358802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9D7805C2-AB8F-440E-B1A8-199C10683B58}" type="datetimeFigureOut">
              <a:rPr lang="en-US" smtClean="0"/>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75135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805C2-AB8F-440E-B1A8-199C10683B58}" type="datetimeFigureOut">
              <a:rPr lang="en-US" smtClean="0"/>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D0D91-09EA-40E9-8076-8E6E45055CED}" type="slidenum">
              <a:rPr lang="en-US" smtClean="0"/>
              <a:t>‹#›</a:t>
            </a:fld>
            <a:endParaRPr lang="en-US"/>
          </a:p>
        </p:txBody>
      </p:sp>
      <p:sp>
        <p:nvSpPr>
          <p:cNvPr id="6" name="מלבן 5"/>
          <p:cNvSpPr/>
          <p:nvPr userDrawn="1"/>
        </p:nvSpPr>
        <p:spPr>
          <a:xfrm>
            <a:off x="-114299" y="-28762"/>
            <a:ext cx="655320" cy="5848884"/>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23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D7805C2-AB8F-440E-B1A8-199C10683B58}"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254246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9D7805C2-AB8F-440E-B1A8-199C10683B58}"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D0D91-09EA-40E9-8076-8E6E45055CED}" type="slidenum">
              <a:rPr lang="en-US" smtClean="0"/>
              <a:t>‹#›</a:t>
            </a:fld>
            <a:endParaRPr lang="en-US"/>
          </a:p>
        </p:txBody>
      </p:sp>
    </p:spTree>
    <p:extLst>
      <p:ext uri="{BB962C8B-B14F-4D97-AF65-F5344CB8AC3E}">
        <p14:creationId xmlns:p14="http://schemas.microsoft.com/office/powerpoint/2010/main" val="68489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0" name="תמונה 59"/>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2151" y="-35581"/>
            <a:ext cx="965200" cy="6259954"/>
          </a:xfrm>
          <a:prstGeom prst="rect">
            <a:avLst/>
          </a:prstGeom>
          <a:effectLst/>
        </p:spPr>
      </p:pic>
      <p:sp>
        <p:nvSpPr>
          <p:cNvPr id="41" name="מלבן 40"/>
          <p:cNvSpPr/>
          <p:nvPr userDrawn="1"/>
        </p:nvSpPr>
        <p:spPr>
          <a:xfrm>
            <a:off x="528739" y="-28762"/>
            <a:ext cx="8615261" cy="6259956"/>
          </a:xfrm>
          <a:prstGeom prst="rect">
            <a:avLst/>
          </a:prstGeom>
          <a:solidFill>
            <a:srgbClr val="EEF1F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22272"/>
            <a:ext cx="7886700" cy="1325563"/>
          </a:xfrm>
          <a:prstGeom prst="rect">
            <a:avLst/>
          </a:prstGeom>
        </p:spPr>
        <p:txBody>
          <a:bodyPr vert="horz" lIns="91440" tIns="45720" rIns="91440" bIns="45720" rtlCol="0" anchor="ctr">
            <a:normAutofit/>
          </a:body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628650" y="1438227"/>
            <a:ext cx="7886700" cy="4004194"/>
          </a:xfrm>
          <a:prstGeom prst="rect">
            <a:avLst/>
          </a:prstGeom>
        </p:spPr>
        <p:txBody>
          <a:bodyPr vert="horz" lIns="91440" tIns="45720" rIns="9144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805C2-AB8F-440E-B1A8-199C10683B58}" type="datetimeFigureOut">
              <a:rPr lang="en-US" smtClean="0"/>
              <a:t>9/7/2020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0D91-09EA-40E9-8076-8E6E45055CED}" type="slidenum">
              <a:rPr lang="en-US" smtClean="0"/>
              <a:t>‹#›</a:t>
            </a:fld>
            <a:endParaRPr lang="en-US"/>
          </a:p>
        </p:txBody>
      </p:sp>
      <p:sp>
        <p:nvSpPr>
          <p:cNvPr id="15" name="TextBox 14"/>
          <p:cNvSpPr txBox="1"/>
          <p:nvPr userDrawn="1"/>
        </p:nvSpPr>
        <p:spPr>
          <a:xfrm>
            <a:off x="528739" y="6385024"/>
            <a:ext cx="1010213" cy="307777"/>
          </a:xfrm>
          <a:prstGeom prst="rect">
            <a:avLst/>
          </a:prstGeom>
          <a:noFill/>
        </p:spPr>
        <p:txBody>
          <a:bodyPr wrap="none" rtlCol="0">
            <a:spAutoFit/>
          </a:bodyPr>
          <a:lstStyle/>
          <a:p>
            <a:r>
              <a:rPr lang="he-IL" sz="1400" b="1" kern="1200" dirty="0">
                <a:solidFill>
                  <a:srgbClr val="4F4E4E"/>
                </a:solidFill>
                <a:latin typeface="+mn-lt"/>
                <a:ea typeface="+mn-ea"/>
                <a:cs typeface="+mn-cs"/>
              </a:rPr>
              <a:t>אוכלים  </a:t>
            </a:r>
            <a:r>
              <a:rPr lang="ar-AE" sz="1400" b="1" kern="1200" dirty="0">
                <a:solidFill>
                  <a:srgbClr val="4F4E4E"/>
                </a:solidFill>
                <a:latin typeface="+mn-lt"/>
                <a:ea typeface="+mn-ea"/>
                <a:cs typeface="+mn-cs"/>
              </a:rPr>
              <a:t>نأكل</a:t>
            </a:r>
            <a:endParaRPr lang="en-US" sz="1400" dirty="0">
              <a:solidFill>
                <a:srgbClr val="4F4E4E"/>
              </a:solidFill>
            </a:endParaRPr>
          </a:p>
        </p:txBody>
      </p:sp>
      <p:grpSp>
        <p:nvGrpSpPr>
          <p:cNvPr id="56" name="קבוצה 55"/>
          <p:cNvGrpSpPr/>
          <p:nvPr userDrawn="1"/>
        </p:nvGrpSpPr>
        <p:grpSpPr>
          <a:xfrm>
            <a:off x="303183" y="6417076"/>
            <a:ext cx="212580" cy="236454"/>
            <a:chOff x="5710238" y="5011741"/>
            <a:chExt cx="296863" cy="330201"/>
          </a:xfrm>
        </p:grpSpPr>
        <p:sp>
          <p:nvSpPr>
            <p:cNvPr id="57" name="Freeform 30"/>
            <p:cNvSpPr>
              <a:spLocks noEditPoints="1"/>
            </p:cNvSpPr>
            <p:nvPr userDrawn="1"/>
          </p:nvSpPr>
          <p:spPr bwMode="auto">
            <a:xfrm>
              <a:off x="5710238" y="5060954"/>
              <a:ext cx="296863" cy="280988"/>
            </a:xfrm>
            <a:custGeom>
              <a:avLst/>
              <a:gdLst>
                <a:gd name="T0" fmla="*/ 93 w 187"/>
                <a:gd name="T1" fmla="*/ 173 h 177"/>
                <a:gd name="T2" fmla="*/ 121 w 187"/>
                <a:gd name="T3" fmla="*/ 175 h 177"/>
                <a:gd name="T4" fmla="*/ 129 w 187"/>
                <a:gd name="T5" fmla="*/ 173 h 177"/>
                <a:gd name="T6" fmla="*/ 153 w 187"/>
                <a:gd name="T7" fmla="*/ 160 h 177"/>
                <a:gd name="T8" fmla="*/ 172 w 187"/>
                <a:gd name="T9" fmla="*/ 139 h 177"/>
                <a:gd name="T10" fmla="*/ 184 w 187"/>
                <a:gd name="T11" fmla="*/ 116 h 177"/>
                <a:gd name="T12" fmla="*/ 187 w 187"/>
                <a:gd name="T13" fmla="*/ 87 h 177"/>
                <a:gd name="T14" fmla="*/ 187 w 187"/>
                <a:gd name="T15" fmla="*/ 71 h 177"/>
                <a:gd name="T16" fmla="*/ 180 w 187"/>
                <a:gd name="T17" fmla="*/ 46 h 177"/>
                <a:gd name="T18" fmla="*/ 168 w 187"/>
                <a:gd name="T19" fmla="*/ 24 h 177"/>
                <a:gd name="T20" fmla="*/ 150 w 187"/>
                <a:gd name="T21" fmla="*/ 8 h 177"/>
                <a:gd name="T22" fmla="*/ 136 w 187"/>
                <a:gd name="T23" fmla="*/ 3 h 177"/>
                <a:gd name="T24" fmla="*/ 122 w 187"/>
                <a:gd name="T25" fmla="*/ 1 h 177"/>
                <a:gd name="T26" fmla="*/ 102 w 187"/>
                <a:gd name="T27" fmla="*/ 5 h 177"/>
                <a:gd name="T28" fmla="*/ 93 w 187"/>
                <a:gd name="T29" fmla="*/ 7 h 177"/>
                <a:gd name="T30" fmla="*/ 75 w 187"/>
                <a:gd name="T31" fmla="*/ 1 h 177"/>
                <a:gd name="T32" fmla="*/ 58 w 187"/>
                <a:gd name="T33" fmla="*/ 1 h 177"/>
                <a:gd name="T34" fmla="*/ 49 w 187"/>
                <a:gd name="T35" fmla="*/ 3 h 177"/>
                <a:gd name="T36" fmla="*/ 27 w 187"/>
                <a:gd name="T37" fmla="*/ 15 h 177"/>
                <a:gd name="T38" fmla="*/ 11 w 187"/>
                <a:gd name="T39" fmla="*/ 34 h 177"/>
                <a:gd name="T40" fmla="*/ 1 w 187"/>
                <a:gd name="T41" fmla="*/ 59 h 177"/>
                <a:gd name="T42" fmla="*/ 0 w 187"/>
                <a:gd name="T43" fmla="*/ 87 h 177"/>
                <a:gd name="T44" fmla="*/ 0 w 187"/>
                <a:gd name="T45" fmla="*/ 102 h 177"/>
                <a:gd name="T46" fmla="*/ 10 w 187"/>
                <a:gd name="T47" fmla="*/ 129 h 177"/>
                <a:gd name="T48" fmla="*/ 27 w 187"/>
                <a:gd name="T49" fmla="*/ 153 h 177"/>
                <a:gd name="T50" fmla="*/ 51 w 187"/>
                <a:gd name="T51" fmla="*/ 170 h 177"/>
                <a:gd name="T52" fmla="*/ 64 w 187"/>
                <a:gd name="T53" fmla="*/ 177 h 177"/>
                <a:gd name="T54" fmla="*/ 78 w 187"/>
                <a:gd name="T55" fmla="*/ 177 h 177"/>
                <a:gd name="T56" fmla="*/ 93 w 187"/>
                <a:gd name="T57" fmla="*/ 173 h 177"/>
                <a:gd name="T58" fmla="*/ 68 w 187"/>
                <a:gd name="T59" fmla="*/ 20 h 177"/>
                <a:gd name="T60" fmla="*/ 61 w 187"/>
                <a:gd name="T61" fmla="*/ 20 h 177"/>
                <a:gd name="T62" fmla="*/ 49 w 187"/>
                <a:gd name="T63" fmla="*/ 25 h 177"/>
                <a:gd name="T64" fmla="*/ 40 w 187"/>
                <a:gd name="T65" fmla="*/ 34 h 177"/>
                <a:gd name="T66" fmla="*/ 35 w 187"/>
                <a:gd name="T67" fmla="*/ 46 h 177"/>
                <a:gd name="T68" fmla="*/ 34 w 187"/>
                <a:gd name="T69" fmla="*/ 53 h 177"/>
                <a:gd name="T70" fmla="*/ 29 w 187"/>
                <a:gd name="T71" fmla="*/ 58 h 177"/>
                <a:gd name="T72" fmla="*/ 25 w 187"/>
                <a:gd name="T73" fmla="*/ 58 h 177"/>
                <a:gd name="T74" fmla="*/ 23 w 187"/>
                <a:gd name="T75" fmla="*/ 53 h 177"/>
                <a:gd name="T76" fmla="*/ 27 w 187"/>
                <a:gd name="T77" fmla="*/ 36 h 177"/>
                <a:gd name="T78" fmla="*/ 37 w 187"/>
                <a:gd name="T79" fmla="*/ 22 h 177"/>
                <a:gd name="T80" fmla="*/ 51 w 187"/>
                <a:gd name="T81" fmla="*/ 12 h 177"/>
                <a:gd name="T82" fmla="*/ 68 w 187"/>
                <a:gd name="T83" fmla="*/ 8 h 177"/>
                <a:gd name="T84" fmla="*/ 71 w 187"/>
                <a:gd name="T85" fmla="*/ 10 h 177"/>
                <a:gd name="T86" fmla="*/ 73 w 187"/>
                <a:gd name="T87" fmla="*/ 13 h 177"/>
                <a:gd name="T88" fmla="*/ 68 w 187"/>
                <a:gd name="T89" fmla="*/ 2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7" h="177">
                  <a:moveTo>
                    <a:pt x="93" y="173"/>
                  </a:moveTo>
                  <a:lnTo>
                    <a:pt x="93" y="173"/>
                  </a:lnTo>
                  <a:lnTo>
                    <a:pt x="112" y="175"/>
                  </a:lnTo>
                  <a:lnTo>
                    <a:pt x="121" y="175"/>
                  </a:lnTo>
                  <a:lnTo>
                    <a:pt x="129" y="173"/>
                  </a:lnTo>
                  <a:lnTo>
                    <a:pt x="129" y="173"/>
                  </a:lnTo>
                  <a:lnTo>
                    <a:pt x="141" y="168"/>
                  </a:lnTo>
                  <a:lnTo>
                    <a:pt x="153" y="160"/>
                  </a:lnTo>
                  <a:lnTo>
                    <a:pt x="163" y="150"/>
                  </a:lnTo>
                  <a:lnTo>
                    <a:pt x="172" y="139"/>
                  </a:lnTo>
                  <a:lnTo>
                    <a:pt x="179" y="127"/>
                  </a:lnTo>
                  <a:lnTo>
                    <a:pt x="184" y="116"/>
                  </a:lnTo>
                  <a:lnTo>
                    <a:pt x="187" y="100"/>
                  </a:lnTo>
                  <a:lnTo>
                    <a:pt x="187" y="87"/>
                  </a:lnTo>
                  <a:lnTo>
                    <a:pt x="187" y="87"/>
                  </a:lnTo>
                  <a:lnTo>
                    <a:pt x="187" y="71"/>
                  </a:lnTo>
                  <a:lnTo>
                    <a:pt x="185" y="58"/>
                  </a:lnTo>
                  <a:lnTo>
                    <a:pt x="180" y="46"/>
                  </a:lnTo>
                  <a:lnTo>
                    <a:pt x="175" y="34"/>
                  </a:lnTo>
                  <a:lnTo>
                    <a:pt x="168" y="24"/>
                  </a:lnTo>
                  <a:lnTo>
                    <a:pt x="160" y="15"/>
                  </a:lnTo>
                  <a:lnTo>
                    <a:pt x="150" y="8"/>
                  </a:lnTo>
                  <a:lnTo>
                    <a:pt x="136" y="3"/>
                  </a:lnTo>
                  <a:lnTo>
                    <a:pt x="136" y="3"/>
                  </a:lnTo>
                  <a:lnTo>
                    <a:pt x="129" y="1"/>
                  </a:lnTo>
                  <a:lnTo>
                    <a:pt x="122" y="1"/>
                  </a:lnTo>
                  <a:lnTo>
                    <a:pt x="112" y="1"/>
                  </a:lnTo>
                  <a:lnTo>
                    <a:pt x="102" y="5"/>
                  </a:lnTo>
                  <a:lnTo>
                    <a:pt x="93" y="7"/>
                  </a:lnTo>
                  <a:lnTo>
                    <a:pt x="93" y="7"/>
                  </a:lnTo>
                  <a:lnTo>
                    <a:pt x="83" y="5"/>
                  </a:lnTo>
                  <a:lnTo>
                    <a:pt x="75" y="1"/>
                  </a:lnTo>
                  <a:lnTo>
                    <a:pt x="64" y="0"/>
                  </a:lnTo>
                  <a:lnTo>
                    <a:pt x="58" y="1"/>
                  </a:lnTo>
                  <a:lnTo>
                    <a:pt x="49" y="3"/>
                  </a:lnTo>
                  <a:lnTo>
                    <a:pt x="49" y="3"/>
                  </a:lnTo>
                  <a:lnTo>
                    <a:pt x="37" y="8"/>
                  </a:lnTo>
                  <a:lnTo>
                    <a:pt x="27" y="15"/>
                  </a:lnTo>
                  <a:lnTo>
                    <a:pt x="18" y="24"/>
                  </a:lnTo>
                  <a:lnTo>
                    <a:pt x="11" y="34"/>
                  </a:lnTo>
                  <a:lnTo>
                    <a:pt x="6" y="46"/>
                  </a:lnTo>
                  <a:lnTo>
                    <a:pt x="1" y="59"/>
                  </a:lnTo>
                  <a:lnTo>
                    <a:pt x="0" y="73"/>
                  </a:lnTo>
                  <a:lnTo>
                    <a:pt x="0" y="87"/>
                  </a:lnTo>
                  <a:lnTo>
                    <a:pt x="0" y="87"/>
                  </a:lnTo>
                  <a:lnTo>
                    <a:pt x="0" y="102"/>
                  </a:lnTo>
                  <a:lnTo>
                    <a:pt x="3" y="116"/>
                  </a:lnTo>
                  <a:lnTo>
                    <a:pt x="10" y="129"/>
                  </a:lnTo>
                  <a:lnTo>
                    <a:pt x="17" y="143"/>
                  </a:lnTo>
                  <a:lnTo>
                    <a:pt x="27" y="153"/>
                  </a:lnTo>
                  <a:lnTo>
                    <a:pt x="39" y="163"/>
                  </a:lnTo>
                  <a:lnTo>
                    <a:pt x="51" y="170"/>
                  </a:lnTo>
                  <a:lnTo>
                    <a:pt x="64" y="177"/>
                  </a:lnTo>
                  <a:lnTo>
                    <a:pt x="64" y="177"/>
                  </a:lnTo>
                  <a:lnTo>
                    <a:pt x="71" y="177"/>
                  </a:lnTo>
                  <a:lnTo>
                    <a:pt x="78" y="177"/>
                  </a:lnTo>
                  <a:lnTo>
                    <a:pt x="86" y="175"/>
                  </a:lnTo>
                  <a:lnTo>
                    <a:pt x="93" y="173"/>
                  </a:lnTo>
                  <a:lnTo>
                    <a:pt x="93" y="173"/>
                  </a:lnTo>
                  <a:close/>
                  <a:moveTo>
                    <a:pt x="68" y="20"/>
                  </a:moveTo>
                  <a:lnTo>
                    <a:pt x="68" y="20"/>
                  </a:lnTo>
                  <a:lnTo>
                    <a:pt x="61" y="20"/>
                  </a:lnTo>
                  <a:lnTo>
                    <a:pt x="54" y="22"/>
                  </a:lnTo>
                  <a:lnTo>
                    <a:pt x="49" y="25"/>
                  </a:lnTo>
                  <a:lnTo>
                    <a:pt x="44" y="29"/>
                  </a:lnTo>
                  <a:lnTo>
                    <a:pt x="40" y="34"/>
                  </a:lnTo>
                  <a:lnTo>
                    <a:pt x="37" y="41"/>
                  </a:lnTo>
                  <a:lnTo>
                    <a:pt x="35" y="46"/>
                  </a:lnTo>
                  <a:lnTo>
                    <a:pt x="34" y="53"/>
                  </a:lnTo>
                  <a:lnTo>
                    <a:pt x="34" y="53"/>
                  </a:lnTo>
                  <a:lnTo>
                    <a:pt x="32" y="58"/>
                  </a:lnTo>
                  <a:lnTo>
                    <a:pt x="29" y="58"/>
                  </a:lnTo>
                  <a:lnTo>
                    <a:pt x="29" y="58"/>
                  </a:lnTo>
                  <a:lnTo>
                    <a:pt x="25" y="58"/>
                  </a:lnTo>
                  <a:lnTo>
                    <a:pt x="23" y="53"/>
                  </a:lnTo>
                  <a:lnTo>
                    <a:pt x="23" y="53"/>
                  </a:lnTo>
                  <a:lnTo>
                    <a:pt x="25" y="44"/>
                  </a:lnTo>
                  <a:lnTo>
                    <a:pt x="27" y="36"/>
                  </a:lnTo>
                  <a:lnTo>
                    <a:pt x="30" y="29"/>
                  </a:lnTo>
                  <a:lnTo>
                    <a:pt x="37" y="22"/>
                  </a:lnTo>
                  <a:lnTo>
                    <a:pt x="42" y="17"/>
                  </a:lnTo>
                  <a:lnTo>
                    <a:pt x="51" y="12"/>
                  </a:lnTo>
                  <a:lnTo>
                    <a:pt x="59" y="10"/>
                  </a:lnTo>
                  <a:lnTo>
                    <a:pt x="68" y="8"/>
                  </a:lnTo>
                  <a:lnTo>
                    <a:pt x="68" y="8"/>
                  </a:lnTo>
                  <a:lnTo>
                    <a:pt x="71" y="10"/>
                  </a:lnTo>
                  <a:lnTo>
                    <a:pt x="73" y="13"/>
                  </a:lnTo>
                  <a:lnTo>
                    <a:pt x="73" y="13"/>
                  </a:lnTo>
                  <a:lnTo>
                    <a:pt x="71" y="18"/>
                  </a:lnTo>
                  <a:lnTo>
                    <a:pt x="68" y="20"/>
                  </a:lnTo>
                  <a:lnTo>
                    <a:pt x="68" y="20"/>
                  </a:lnTo>
                  <a:close/>
                </a:path>
              </a:pathLst>
            </a:custGeom>
            <a:solidFill>
              <a:srgbClr val="749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1"/>
            <p:cNvSpPr>
              <a:spLocks/>
            </p:cNvSpPr>
            <p:nvPr userDrawn="1"/>
          </p:nvSpPr>
          <p:spPr bwMode="auto">
            <a:xfrm>
              <a:off x="5795963" y="5011741"/>
              <a:ext cx="76200" cy="119063"/>
            </a:xfrm>
            <a:custGeom>
              <a:avLst/>
              <a:gdLst>
                <a:gd name="T0" fmla="*/ 0 w 48"/>
                <a:gd name="T1" fmla="*/ 5 h 75"/>
                <a:gd name="T2" fmla="*/ 0 w 48"/>
                <a:gd name="T3" fmla="*/ 5 h 75"/>
                <a:gd name="T4" fmla="*/ 2 w 48"/>
                <a:gd name="T5" fmla="*/ 2 h 75"/>
                <a:gd name="T6" fmla="*/ 5 w 48"/>
                <a:gd name="T7" fmla="*/ 0 h 75"/>
                <a:gd name="T8" fmla="*/ 5 w 48"/>
                <a:gd name="T9" fmla="*/ 0 h 75"/>
                <a:gd name="T10" fmla="*/ 14 w 48"/>
                <a:gd name="T11" fmla="*/ 2 h 75"/>
                <a:gd name="T12" fmla="*/ 22 w 48"/>
                <a:gd name="T13" fmla="*/ 5 h 75"/>
                <a:gd name="T14" fmla="*/ 31 w 48"/>
                <a:gd name="T15" fmla="*/ 12 h 75"/>
                <a:gd name="T16" fmla="*/ 31 w 48"/>
                <a:gd name="T17" fmla="*/ 12 h 75"/>
                <a:gd name="T18" fmla="*/ 39 w 48"/>
                <a:gd name="T19" fmla="*/ 21 h 75"/>
                <a:gd name="T20" fmla="*/ 44 w 48"/>
                <a:gd name="T21" fmla="*/ 32 h 75"/>
                <a:gd name="T22" fmla="*/ 44 w 48"/>
                <a:gd name="T23" fmla="*/ 32 h 75"/>
                <a:gd name="T24" fmla="*/ 46 w 48"/>
                <a:gd name="T25" fmla="*/ 41 h 75"/>
                <a:gd name="T26" fmla="*/ 48 w 48"/>
                <a:gd name="T27" fmla="*/ 49 h 75"/>
                <a:gd name="T28" fmla="*/ 48 w 48"/>
                <a:gd name="T29" fmla="*/ 70 h 75"/>
                <a:gd name="T30" fmla="*/ 48 w 48"/>
                <a:gd name="T31" fmla="*/ 70 h 75"/>
                <a:gd name="T32" fmla="*/ 46 w 48"/>
                <a:gd name="T33" fmla="*/ 73 h 75"/>
                <a:gd name="T34" fmla="*/ 41 w 48"/>
                <a:gd name="T35" fmla="*/ 75 h 75"/>
                <a:gd name="T36" fmla="*/ 41 w 48"/>
                <a:gd name="T37" fmla="*/ 75 h 75"/>
                <a:gd name="T38" fmla="*/ 38 w 48"/>
                <a:gd name="T39" fmla="*/ 72 h 75"/>
                <a:gd name="T40" fmla="*/ 36 w 48"/>
                <a:gd name="T41" fmla="*/ 68 h 75"/>
                <a:gd name="T42" fmla="*/ 36 w 48"/>
                <a:gd name="T43" fmla="*/ 68 h 75"/>
                <a:gd name="T44" fmla="*/ 38 w 48"/>
                <a:gd name="T45" fmla="*/ 53 h 75"/>
                <a:gd name="T46" fmla="*/ 36 w 48"/>
                <a:gd name="T47" fmla="*/ 39 h 75"/>
                <a:gd name="T48" fmla="*/ 31 w 48"/>
                <a:gd name="T49" fmla="*/ 29 h 75"/>
                <a:gd name="T50" fmla="*/ 22 w 48"/>
                <a:gd name="T51" fmla="*/ 21 h 75"/>
                <a:gd name="T52" fmla="*/ 22 w 48"/>
                <a:gd name="T53" fmla="*/ 21 h 75"/>
                <a:gd name="T54" fmla="*/ 17 w 48"/>
                <a:gd name="T55" fmla="*/ 15 h 75"/>
                <a:gd name="T56" fmla="*/ 10 w 48"/>
                <a:gd name="T57" fmla="*/ 12 h 75"/>
                <a:gd name="T58" fmla="*/ 5 w 48"/>
                <a:gd name="T59" fmla="*/ 10 h 75"/>
                <a:gd name="T60" fmla="*/ 5 w 48"/>
                <a:gd name="T61" fmla="*/ 10 h 75"/>
                <a:gd name="T62" fmla="*/ 0 w 48"/>
                <a:gd name="T63" fmla="*/ 9 h 75"/>
                <a:gd name="T64" fmla="*/ 0 w 48"/>
                <a:gd name="T65" fmla="*/ 5 h 75"/>
                <a:gd name="T66" fmla="*/ 0 w 48"/>
                <a:gd name="T67" fmla="*/ 5 h 75"/>
                <a:gd name="T68" fmla="*/ 0 w 48"/>
                <a:gd name="T69" fmla="*/ 5 h 75"/>
                <a:gd name="T70" fmla="*/ 0 w 48"/>
                <a:gd name="T71"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75">
                  <a:moveTo>
                    <a:pt x="0" y="5"/>
                  </a:moveTo>
                  <a:lnTo>
                    <a:pt x="0" y="5"/>
                  </a:lnTo>
                  <a:lnTo>
                    <a:pt x="2" y="2"/>
                  </a:lnTo>
                  <a:lnTo>
                    <a:pt x="5" y="0"/>
                  </a:lnTo>
                  <a:lnTo>
                    <a:pt x="5" y="0"/>
                  </a:lnTo>
                  <a:lnTo>
                    <a:pt x="14" y="2"/>
                  </a:lnTo>
                  <a:lnTo>
                    <a:pt x="22" y="5"/>
                  </a:lnTo>
                  <a:lnTo>
                    <a:pt x="31" y="12"/>
                  </a:lnTo>
                  <a:lnTo>
                    <a:pt x="31" y="12"/>
                  </a:lnTo>
                  <a:lnTo>
                    <a:pt x="39" y="21"/>
                  </a:lnTo>
                  <a:lnTo>
                    <a:pt x="44" y="32"/>
                  </a:lnTo>
                  <a:lnTo>
                    <a:pt x="44" y="32"/>
                  </a:lnTo>
                  <a:lnTo>
                    <a:pt x="46" y="41"/>
                  </a:lnTo>
                  <a:lnTo>
                    <a:pt x="48" y="49"/>
                  </a:lnTo>
                  <a:lnTo>
                    <a:pt x="48" y="70"/>
                  </a:lnTo>
                  <a:lnTo>
                    <a:pt x="48" y="70"/>
                  </a:lnTo>
                  <a:lnTo>
                    <a:pt x="46" y="73"/>
                  </a:lnTo>
                  <a:lnTo>
                    <a:pt x="41" y="75"/>
                  </a:lnTo>
                  <a:lnTo>
                    <a:pt x="41" y="75"/>
                  </a:lnTo>
                  <a:lnTo>
                    <a:pt x="38" y="72"/>
                  </a:lnTo>
                  <a:lnTo>
                    <a:pt x="36" y="68"/>
                  </a:lnTo>
                  <a:lnTo>
                    <a:pt x="36" y="68"/>
                  </a:lnTo>
                  <a:lnTo>
                    <a:pt x="38" y="53"/>
                  </a:lnTo>
                  <a:lnTo>
                    <a:pt x="36" y="39"/>
                  </a:lnTo>
                  <a:lnTo>
                    <a:pt x="31" y="29"/>
                  </a:lnTo>
                  <a:lnTo>
                    <a:pt x="22" y="21"/>
                  </a:lnTo>
                  <a:lnTo>
                    <a:pt x="22" y="21"/>
                  </a:lnTo>
                  <a:lnTo>
                    <a:pt x="17" y="15"/>
                  </a:lnTo>
                  <a:lnTo>
                    <a:pt x="10" y="12"/>
                  </a:lnTo>
                  <a:lnTo>
                    <a:pt x="5" y="10"/>
                  </a:lnTo>
                  <a:lnTo>
                    <a:pt x="5" y="10"/>
                  </a:lnTo>
                  <a:lnTo>
                    <a:pt x="0" y="9"/>
                  </a:lnTo>
                  <a:lnTo>
                    <a:pt x="0" y="5"/>
                  </a:lnTo>
                  <a:lnTo>
                    <a:pt x="0" y="5"/>
                  </a:lnTo>
                  <a:lnTo>
                    <a:pt x="0" y="5"/>
                  </a:lnTo>
                  <a:lnTo>
                    <a:pt x="0" y="5"/>
                  </a:lnTo>
                  <a:close/>
                </a:path>
              </a:pathLst>
            </a:custGeom>
            <a:solidFill>
              <a:srgbClr val="749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
            <p:cNvSpPr>
              <a:spLocks/>
            </p:cNvSpPr>
            <p:nvPr userDrawn="1"/>
          </p:nvSpPr>
          <p:spPr bwMode="auto">
            <a:xfrm>
              <a:off x="5856288" y="5014916"/>
              <a:ext cx="34925" cy="47625"/>
            </a:xfrm>
            <a:custGeom>
              <a:avLst/>
              <a:gdLst>
                <a:gd name="T0" fmla="*/ 18 w 22"/>
                <a:gd name="T1" fmla="*/ 20 h 30"/>
                <a:gd name="T2" fmla="*/ 18 w 22"/>
                <a:gd name="T3" fmla="*/ 20 h 30"/>
                <a:gd name="T4" fmla="*/ 15 w 22"/>
                <a:gd name="T5" fmla="*/ 25 h 30"/>
                <a:gd name="T6" fmla="*/ 10 w 22"/>
                <a:gd name="T7" fmla="*/ 29 h 30"/>
                <a:gd name="T8" fmla="*/ 5 w 22"/>
                <a:gd name="T9" fmla="*/ 30 h 30"/>
                <a:gd name="T10" fmla="*/ 1 w 22"/>
                <a:gd name="T11" fmla="*/ 30 h 30"/>
                <a:gd name="T12" fmla="*/ 1 w 22"/>
                <a:gd name="T13" fmla="*/ 30 h 30"/>
                <a:gd name="T14" fmla="*/ 0 w 22"/>
                <a:gd name="T15" fmla="*/ 27 h 30"/>
                <a:gd name="T16" fmla="*/ 0 w 22"/>
                <a:gd name="T17" fmla="*/ 22 h 30"/>
                <a:gd name="T18" fmla="*/ 1 w 22"/>
                <a:gd name="T19" fmla="*/ 17 h 30"/>
                <a:gd name="T20" fmla="*/ 5 w 22"/>
                <a:gd name="T21" fmla="*/ 10 h 30"/>
                <a:gd name="T22" fmla="*/ 5 w 22"/>
                <a:gd name="T23" fmla="*/ 10 h 30"/>
                <a:gd name="T24" fmla="*/ 10 w 22"/>
                <a:gd name="T25" fmla="*/ 5 h 30"/>
                <a:gd name="T26" fmla="*/ 15 w 22"/>
                <a:gd name="T27" fmla="*/ 2 h 30"/>
                <a:gd name="T28" fmla="*/ 22 w 22"/>
                <a:gd name="T29" fmla="*/ 0 h 30"/>
                <a:gd name="T30" fmla="*/ 22 w 22"/>
                <a:gd name="T31" fmla="*/ 0 h 30"/>
                <a:gd name="T32" fmla="*/ 22 w 22"/>
                <a:gd name="T33" fmla="*/ 7 h 30"/>
                <a:gd name="T34" fmla="*/ 22 w 22"/>
                <a:gd name="T35" fmla="*/ 13 h 30"/>
                <a:gd name="T36" fmla="*/ 18 w 22"/>
                <a:gd name="T37" fmla="*/ 20 h 30"/>
                <a:gd name="T38" fmla="*/ 18 w 22"/>
                <a:gd name="T39"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0">
                  <a:moveTo>
                    <a:pt x="18" y="20"/>
                  </a:moveTo>
                  <a:lnTo>
                    <a:pt x="18" y="20"/>
                  </a:lnTo>
                  <a:lnTo>
                    <a:pt x="15" y="25"/>
                  </a:lnTo>
                  <a:lnTo>
                    <a:pt x="10" y="29"/>
                  </a:lnTo>
                  <a:lnTo>
                    <a:pt x="5" y="30"/>
                  </a:lnTo>
                  <a:lnTo>
                    <a:pt x="1" y="30"/>
                  </a:lnTo>
                  <a:lnTo>
                    <a:pt x="1" y="30"/>
                  </a:lnTo>
                  <a:lnTo>
                    <a:pt x="0" y="27"/>
                  </a:lnTo>
                  <a:lnTo>
                    <a:pt x="0" y="22"/>
                  </a:lnTo>
                  <a:lnTo>
                    <a:pt x="1" y="17"/>
                  </a:lnTo>
                  <a:lnTo>
                    <a:pt x="5" y="10"/>
                  </a:lnTo>
                  <a:lnTo>
                    <a:pt x="5" y="10"/>
                  </a:lnTo>
                  <a:lnTo>
                    <a:pt x="10" y="5"/>
                  </a:lnTo>
                  <a:lnTo>
                    <a:pt x="15" y="2"/>
                  </a:lnTo>
                  <a:lnTo>
                    <a:pt x="22" y="0"/>
                  </a:lnTo>
                  <a:lnTo>
                    <a:pt x="22" y="0"/>
                  </a:lnTo>
                  <a:lnTo>
                    <a:pt x="22" y="7"/>
                  </a:lnTo>
                  <a:lnTo>
                    <a:pt x="22" y="13"/>
                  </a:lnTo>
                  <a:lnTo>
                    <a:pt x="18" y="20"/>
                  </a:lnTo>
                  <a:lnTo>
                    <a:pt x="18" y="20"/>
                  </a:lnTo>
                  <a:close/>
                </a:path>
              </a:pathLst>
            </a:custGeom>
            <a:solidFill>
              <a:srgbClr val="749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7" name="תמונה 16"/>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487446" y="6365981"/>
            <a:ext cx="2220034" cy="355495"/>
          </a:xfrm>
          <a:prstGeom prst="rect">
            <a:avLst/>
          </a:prstGeom>
        </p:spPr>
      </p:pic>
    </p:spTree>
    <p:extLst>
      <p:ext uri="{BB962C8B-B14F-4D97-AF65-F5344CB8AC3E}">
        <p14:creationId xmlns:p14="http://schemas.microsoft.com/office/powerpoint/2010/main" val="1593308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3500" b="1"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czWdzIfAp-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27.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7.jpe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995765" y="2029523"/>
            <a:ext cx="5508897" cy="1076206"/>
          </a:xfrm>
        </p:spPr>
        <p:txBody>
          <a:bodyPr/>
          <a:lstStyle/>
          <a:p>
            <a:pPr algn="r" rtl="1"/>
            <a:r>
              <a:rPr lang="ar" b="1" i="0" u="none" baseline="0" dirty="0"/>
              <a:t>لغة الإشارات</a:t>
            </a:r>
            <a:endParaRPr lang="ar" dirty="0"/>
          </a:p>
        </p:txBody>
      </p:sp>
      <p:sp>
        <p:nvSpPr>
          <p:cNvPr id="3" name="כותרת משנה 2"/>
          <p:cNvSpPr>
            <a:spLocks noGrp="1"/>
          </p:cNvSpPr>
          <p:nvPr>
            <p:ph type="subTitle" idx="1"/>
          </p:nvPr>
        </p:nvSpPr>
        <p:spPr>
          <a:xfrm>
            <a:off x="2585026" y="3018263"/>
            <a:ext cx="5919636" cy="951571"/>
          </a:xfrm>
        </p:spPr>
        <p:txBody>
          <a:bodyPr/>
          <a:lstStyle/>
          <a:p>
            <a:pPr algn="r" rtl="1"/>
            <a:r>
              <a:rPr lang="ar" b="0" i="0" u="none" baseline="0"/>
              <a:t>لفهم الإشارات الغذائية الموجودة على العبوات</a:t>
            </a:r>
            <a:endParaRPr lang="ar" dirty="0"/>
          </a:p>
        </p:txBody>
      </p:sp>
    </p:spTree>
    <p:extLst>
      <p:ext uri="{BB962C8B-B14F-4D97-AF65-F5344CB8AC3E}">
        <p14:creationId xmlns:p14="http://schemas.microsoft.com/office/powerpoint/2010/main" val="322786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ماذا تقول الرّسوم؟ - تلخیص مرحلي</a:t>
            </a:r>
            <a:endParaRPr lang="ar" dirty="0"/>
          </a:p>
        </p:txBody>
      </p:sp>
      <p:sp>
        <p:nvSpPr>
          <p:cNvPr id="3" name="מציין מיקום תוכן 2"/>
          <p:cNvSpPr>
            <a:spLocks noGrp="1"/>
          </p:cNvSpPr>
          <p:nvPr>
            <p:ph idx="1"/>
          </p:nvPr>
        </p:nvSpPr>
        <p:spPr/>
        <p:txBody>
          <a:bodyPr>
            <a:normAutofit/>
          </a:bodyPr>
          <a:lstStyle/>
          <a:p>
            <a:pPr marL="0" indent="0" algn="r" rtl="1">
              <a:buNone/>
            </a:pPr>
            <a:r>
              <a:rPr lang="ar" sz="2000" b="0" i="0" u="none" baseline="0" dirty="0"/>
              <a:t>بالإمكان عرض نفس المعلومات بطرق مختلفة.</a:t>
            </a:r>
          </a:p>
          <a:p>
            <a:pPr algn="r" rtl="1"/>
            <a:r>
              <a:rPr lang="ar" sz="2000" b="0" i="0" u="none" baseline="0" dirty="0"/>
              <a:t>من الممكن أن تكون المعلومات الكلامیة أكثر تفصیلاً.</a:t>
            </a:r>
          </a:p>
          <a:p>
            <a:pPr algn="r" rtl="1"/>
            <a:r>
              <a:rPr lang="ar" sz="2000" b="0" i="0" u="none" baseline="0" dirty="0"/>
              <a:t>المعلومات المنقولة بواسطة الرّسم أبرز وأسهل استیعابا، ویفهمها الناطقون بمختلف اللغات.</a:t>
            </a:r>
          </a:p>
        </p:txBody>
      </p:sp>
      <p:grpSp>
        <p:nvGrpSpPr>
          <p:cNvPr id="18" name="קבוצה 17"/>
          <p:cNvGrpSpPr/>
          <p:nvPr/>
        </p:nvGrpSpPr>
        <p:grpSpPr>
          <a:xfrm>
            <a:off x="5471997" y="2849922"/>
            <a:ext cx="2365200" cy="2365200"/>
            <a:chOff x="5696577" y="2892792"/>
            <a:chExt cx="2365200" cy="2365200"/>
          </a:xfrm>
        </p:grpSpPr>
        <p:sp>
          <p:nvSpPr>
            <p:cNvPr id="19" name="אליפסה 18"/>
            <p:cNvSpPr/>
            <p:nvPr/>
          </p:nvSpPr>
          <p:spPr>
            <a:xfrm>
              <a:off x="5696577" y="2892792"/>
              <a:ext cx="2365200" cy="2365200"/>
            </a:xfrm>
            <a:prstGeom prst="ellipse">
              <a:avLst/>
            </a:prstGeom>
            <a:solidFill>
              <a:srgbClr val="76469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sz="2000" b="1" dirty="0">
                <a:solidFill>
                  <a:schemeClr val="bg1"/>
                </a:solidFill>
              </a:endParaRPr>
            </a:p>
          </p:txBody>
        </p:sp>
        <p:sp>
          <p:nvSpPr>
            <p:cNvPr id="20" name="מלבן 19"/>
            <p:cNvSpPr/>
            <p:nvPr/>
          </p:nvSpPr>
          <p:spPr>
            <a:xfrm>
              <a:off x="6150453" y="4120444"/>
              <a:ext cx="1457450" cy="769441"/>
            </a:xfrm>
            <a:prstGeom prst="rect">
              <a:avLst/>
            </a:prstGeom>
            <a:noFill/>
          </p:spPr>
          <p:txBody>
            <a:bodyPr wrap="none" lIns="91440" tIns="45720" rIns="91440" bIns="45720">
              <a:spAutoFit/>
            </a:bodyPr>
            <a:lstStyle/>
            <a:p>
              <a:pPr algn="ctr" rtl="1"/>
              <a:r>
                <a:rPr lang="en-US" sz="3600" b="1" i="0" u="non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ar" sz="3600" b="1" i="0" u="non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r>
                <a:rPr lang="en-US" sz="3600" b="1" i="0" u="non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ar" sz="4400" b="1" i="0" u="non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متر</a:t>
              </a:r>
              <a:endParaRPr lang="ar"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1" name="מלבן 20"/>
            <p:cNvSpPr/>
            <p:nvPr/>
          </p:nvSpPr>
          <p:spPr>
            <a:xfrm>
              <a:off x="5821509" y="3353499"/>
              <a:ext cx="2115336" cy="1015663"/>
            </a:xfrm>
            <a:prstGeom prst="rect">
              <a:avLst/>
            </a:prstGeom>
            <a:noFill/>
          </p:spPr>
          <p:txBody>
            <a:bodyPr wrap="square" lIns="91440" tIns="45720" rIns="91440" bIns="45720">
              <a:spAutoFit/>
            </a:bodyPr>
            <a:lstStyle/>
            <a:p>
              <a:pPr algn="ctr" rtl="1"/>
              <a:r>
                <a:rPr lang="ar" sz="2000" b="1" i="0" u="none" cap="none" spc="0" baseline="0">
                  <a:ln w="10160">
                    <a:solidFill>
                      <a:schemeClr val="accent5"/>
                    </a:solidFill>
                    <a:prstDash val="solid"/>
                  </a:ln>
                  <a:solidFill>
                    <a:srgbClr val="FFFFFF"/>
                  </a:solidFill>
                  <a:effectLst>
                    <a:outerShdw blurRad="38100" dist="22860" dir="5400000" algn="tl" rotWithShape="0">
                      <a:srgbClr val="000000">
                        <a:alpha val="30000"/>
                      </a:srgbClr>
                    </a:outerShdw>
                  </a:effectLst>
                </a:rPr>
                <a:t>بحسب توجيهات وزارة الصحة، يجب الحفاظ على مسافة</a:t>
              </a:r>
              <a:endParaRPr lang="ar"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pSp>
        <p:nvGrpSpPr>
          <p:cNvPr id="22" name="קבוצה 21"/>
          <p:cNvGrpSpPr/>
          <p:nvPr/>
        </p:nvGrpSpPr>
        <p:grpSpPr>
          <a:xfrm>
            <a:off x="2004025" y="2849922"/>
            <a:ext cx="2365200" cy="2365200"/>
            <a:chOff x="1733612" y="2892792"/>
            <a:chExt cx="2365200" cy="2365200"/>
          </a:xfrm>
        </p:grpSpPr>
        <p:sp>
          <p:nvSpPr>
            <p:cNvPr id="23" name="אליפסה 22"/>
            <p:cNvSpPr/>
            <p:nvPr/>
          </p:nvSpPr>
          <p:spPr>
            <a:xfrm>
              <a:off x="1733612" y="2892792"/>
              <a:ext cx="2365200" cy="2365200"/>
            </a:xfrm>
            <a:prstGeom prst="ellipse">
              <a:avLst/>
            </a:prstGeom>
            <a:solidFill>
              <a:srgbClr val="76469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sz="2000" b="1" dirty="0">
                <a:solidFill>
                  <a:schemeClr val="bg1"/>
                </a:solidFill>
              </a:endParaRPr>
            </a:p>
          </p:txBody>
        </p:sp>
        <p:grpSp>
          <p:nvGrpSpPr>
            <p:cNvPr id="24" name="קבוצה 23"/>
            <p:cNvGrpSpPr/>
            <p:nvPr/>
          </p:nvGrpSpPr>
          <p:grpSpPr>
            <a:xfrm>
              <a:off x="2061889" y="3663610"/>
              <a:ext cx="346764" cy="823564"/>
              <a:chOff x="1558858" y="3719655"/>
              <a:chExt cx="374597" cy="889667"/>
            </a:xfrm>
            <a:solidFill>
              <a:schemeClr val="bg1"/>
            </a:solidFill>
          </p:grpSpPr>
          <p:sp>
            <p:nvSpPr>
              <p:cNvPr id="34" name="Freeform 19"/>
              <p:cNvSpPr>
                <a:spLocks noEditPoints="1"/>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 name="T76" fmla="*/ 224 w 224"/>
                  <a:gd name="T77" fmla="*/ 112 h 224"/>
                  <a:gd name="T78" fmla="*/ 224 w 224"/>
                  <a:gd name="T7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close/>
                    <a:moveTo>
                      <a:pt x="224" y="112"/>
                    </a:moveTo>
                    <a:lnTo>
                      <a:pt x="224" y="112"/>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5" name="Freeform 20"/>
              <p:cNvSpPr>
                <a:spLocks/>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6" name="Line 21"/>
              <p:cNvSpPr>
                <a:spLocks noChangeShapeType="1"/>
              </p:cNvSpPr>
              <p:nvPr/>
            </p:nvSpPr>
            <p:spPr bwMode="auto">
              <a:xfrm>
                <a:off x="1819738" y="3794574"/>
                <a:ext cx="0" cy="0"/>
              </a:xfrm>
              <a:prstGeom prst="line">
                <a:avLst/>
              </a:pr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7" name="Freeform 22"/>
              <p:cNvSpPr>
                <a:spLocks noEditPoints="1"/>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close/>
                    <a:moveTo>
                      <a:pt x="318" y="4"/>
                    </a:moveTo>
                    <a:lnTo>
                      <a:pt x="318" y="4"/>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8" name="Freeform 23"/>
              <p:cNvSpPr>
                <a:spLocks/>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9" name="Line 24"/>
              <p:cNvSpPr>
                <a:spLocks noChangeShapeType="1"/>
              </p:cNvSpPr>
              <p:nvPr/>
            </p:nvSpPr>
            <p:spPr bwMode="auto">
              <a:xfrm>
                <a:off x="1771575" y="3905616"/>
                <a:ext cx="0" cy="0"/>
              </a:xfrm>
              <a:prstGeom prst="line">
                <a:avLst/>
              </a:pr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grpSp>
        <p:grpSp>
          <p:nvGrpSpPr>
            <p:cNvPr id="25" name="קבוצה 24"/>
            <p:cNvGrpSpPr/>
            <p:nvPr/>
          </p:nvGrpSpPr>
          <p:grpSpPr>
            <a:xfrm>
              <a:off x="3434841" y="3663610"/>
              <a:ext cx="346764" cy="823564"/>
              <a:chOff x="1558858" y="3719655"/>
              <a:chExt cx="374597" cy="889667"/>
            </a:xfrm>
            <a:solidFill>
              <a:schemeClr val="bg1"/>
            </a:solidFill>
          </p:grpSpPr>
          <p:sp>
            <p:nvSpPr>
              <p:cNvPr id="28" name="Freeform 19"/>
              <p:cNvSpPr>
                <a:spLocks noEditPoints="1"/>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 name="T76" fmla="*/ 224 w 224"/>
                  <a:gd name="T77" fmla="*/ 112 h 224"/>
                  <a:gd name="T78" fmla="*/ 224 w 224"/>
                  <a:gd name="T7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close/>
                    <a:moveTo>
                      <a:pt x="224" y="112"/>
                    </a:moveTo>
                    <a:lnTo>
                      <a:pt x="224" y="112"/>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29" name="Freeform 20"/>
              <p:cNvSpPr>
                <a:spLocks/>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0" name="Line 21"/>
              <p:cNvSpPr>
                <a:spLocks noChangeShapeType="1"/>
              </p:cNvSpPr>
              <p:nvPr/>
            </p:nvSpPr>
            <p:spPr bwMode="auto">
              <a:xfrm>
                <a:off x="1819738" y="3794574"/>
                <a:ext cx="0" cy="0"/>
              </a:xfrm>
              <a:prstGeom prst="line">
                <a:avLst/>
              </a:pr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1" name="Freeform 22"/>
              <p:cNvSpPr>
                <a:spLocks noEditPoints="1"/>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close/>
                    <a:moveTo>
                      <a:pt x="318" y="4"/>
                    </a:moveTo>
                    <a:lnTo>
                      <a:pt x="318" y="4"/>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2" name="Freeform 23"/>
              <p:cNvSpPr>
                <a:spLocks/>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3" name="Line 24"/>
              <p:cNvSpPr>
                <a:spLocks noChangeShapeType="1"/>
              </p:cNvSpPr>
              <p:nvPr/>
            </p:nvSpPr>
            <p:spPr bwMode="auto">
              <a:xfrm>
                <a:off x="1771575" y="3905616"/>
                <a:ext cx="0" cy="0"/>
              </a:xfrm>
              <a:prstGeom prst="line">
                <a:avLst/>
              </a:pr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grpSp>
        <p:sp>
          <p:nvSpPr>
            <p:cNvPr id="26" name="מלבן 25"/>
            <p:cNvSpPr/>
            <p:nvPr/>
          </p:nvSpPr>
          <p:spPr>
            <a:xfrm>
              <a:off x="2562245" y="3698560"/>
              <a:ext cx="721672" cy="461665"/>
            </a:xfrm>
            <a:prstGeom prst="rect">
              <a:avLst/>
            </a:prstGeom>
            <a:noFill/>
          </p:spPr>
          <p:txBody>
            <a:bodyPr wrap="none" lIns="91440" tIns="45720" rIns="91440" bIns="45720">
              <a:spAutoFit/>
            </a:bodyPr>
            <a:lstStyle/>
            <a:p>
              <a:pPr algn="ctr" rtl="1"/>
              <a:r>
                <a:rPr lang="ar" b="1" i="0" u="non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r>
                <a:rPr lang="en-US" b="1" i="0" u="non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ar" sz="2400" b="1" i="0" u="non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متر</a:t>
              </a:r>
              <a:endParaRPr lang="a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7" name="חץ שמאלה-ימינה 26"/>
            <p:cNvSpPr/>
            <p:nvPr/>
          </p:nvSpPr>
          <p:spPr>
            <a:xfrm>
              <a:off x="2498751" y="4148557"/>
              <a:ext cx="848661" cy="251670"/>
            </a:xfrm>
            <a:prstGeom prst="leftRightArrow">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a:p>
          </p:txBody>
        </p:sp>
      </p:grpSp>
    </p:spTree>
    <p:extLst>
      <p:ext uri="{BB962C8B-B14F-4D97-AF65-F5344CB8AC3E}">
        <p14:creationId xmlns:p14="http://schemas.microsoft.com/office/powerpoint/2010/main" val="187039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لغة الإشارات - فعالية ضمن المجموعات</a:t>
            </a:r>
            <a:endParaRPr lang="ar" dirty="0"/>
          </a:p>
        </p:txBody>
      </p:sp>
      <p:sp>
        <p:nvSpPr>
          <p:cNvPr id="3" name="מציין מיקום תוכן 2"/>
          <p:cNvSpPr>
            <a:spLocks noGrp="1"/>
          </p:cNvSpPr>
          <p:nvPr>
            <p:ph idx="1"/>
          </p:nvPr>
        </p:nvSpPr>
        <p:spPr>
          <a:xfrm>
            <a:off x="1054100" y="1460498"/>
            <a:ext cx="7461250" cy="3966907"/>
          </a:xfrm>
        </p:spPr>
        <p:txBody>
          <a:bodyPr>
            <a:normAutofit/>
          </a:bodyPr>
          <a:lstStyle/>
          <a:p>
            <a:pPr marL="0" indent="0" algn="r" rtl="1">
              <a:buNone/>
            </a:pPr>
            <a:r>
              <a:rPr lang="ar" sz="2000" b="0" i="0" u="none" baseline="0" dirty="0"/>
              <a:t>انظروا إلى عبوات الطعام التي في الصف.</a:t>
            </a:r>
          </a:p>
          <a:p>
            <a:pPr marL="0" indent="0" algn="r" rtl="1">
              <a:buNone/>
            </a:pPr>
            <a:r>
              <a:rPr lang="ar" sz="2000" b="0" i="0" u="none" baseline="0" dirty="0"/>
              <a:t>ابحثوا على العبوات على أكبر عدد ممكن من أنواع الإشارات التي تتيح لنا إمكانية معرفة ما يحتوي عليه الطعام وإلى أي مدى يعتبر صحياً.</a:t>
            </a:r>
            <a:endParaRPr lang="ar" sz="2000" dirty="0"/>
          </a:p>
          <a:p>
            <a:pPr marL="0" indent="0" algn="r" rtl="1">
              <a:buNone/>
            </a:pPr>
            <a:r>
              <a:rPr lang="ar" sz="1800" b="0" i="0" u="none" baseline="0" dirty="0"/>
              <a:t>تذكروا: من الممكن أن تظهر المعلومات على شكل كلمات أو رسوم.</a:t>
            </a:r>
            <a:endParaRPr lang="ar" sz="1800" dirty="0"/>
          </a:p>
        </p:txBody>
      </p:sp>
      <p:sp>
        <p:nvSpPr>
          <p:cNvPr id="9" name="TextBox 8"/>
          <p:cNvSpPr txBox="1"/>
          <p:nvPr/>
        </p:nvSpPr>
        <p:spPr>
          <a:xfrm>
            <a:off x="-3035300" y="5285956"/>
            <a:ext cx="3035300" cy="1477328"/>
          </a:xfrm>
          <a:prstGeom prst="rect">
            <a:avLst/>
          </a:prstGeom>
          <a:noFill/>
        </p:spPr>
        <p:txBody>
          <a:bodyPr wrap="square" rtlCol="0">
            <a:spAutoFit/>
          </a:bodyPr>
          <a:lstStyle/>
          <a:p>
            <a:pPr algn="r" rtl="1"/>
            <a:r>
              <a:rPr lang="ar" b="1" i="0" u="none" baseline="0" dirty="0">
                <a:solidFill>
                  <a:srgbClr val="7030A0"/>
                </a:solidFill>
              </a:rPr>
              <a:t>للمصمّمات: هذه الصورة ملائمة، لكن من المفضل إخفاء العلامات المعرّفة للشركات الموجودة في البلاد، وضعت دوائر حمراء حول الأماكن التي من المفضل تمويهها أو شطبها</a:t>
            </a:r>
            <a:endParaRPr lang="ar" b="1" dirty="0">
              <a:solidFill>
                <a:srgbClr val="7030A0"/>
              </a:solidFill>
            </a:endParaRPr>
          </a:p>
        </p:txBody>
      </p:sp>
      <p:pic>
        <p:nvPicPr>
          <p:cNvPr id="1026" name="Picture 2" descr="Product Packaging For The Food Industry | 2018-03-13 | Packaging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91517" y="3203596"/>
            <a:ext cx="3256365" cy="1990001"/>
          </a:xfrm>
          <a:prstGeom prst="rect">
            <a:avLst/>
          </a:prstGeom>
          <a:noFill/>
          <a:extLst>
            <a:ext uri="{909E8E84-426E-40DD-AFC4-6F175D3DCCD1}">
              <a14:hiddenFill xmlns:a14="http://schemas.microsoft.com/office/drawing/2010/main">
                <a:solidFill>
                  <a:srgbClr val="FFFFFF"/>
                </a:solidFill>
              </a14:hiddenFill>
            </a:ext>
          </a:extLst>
        </p:spPr>
      </p:pic>
      <p:pic>
        <p:nvPicPr>
          <p:cNvPr id="17" name="תמונה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8662" y="3345180"/>
            <a:ext cx="3706675" cy="2643901"/>
          </a:xfrm>
          <a:prstGeom prst="rect">
            <a:avLst/>
          </a:prstGeom>
        </p:spPr>
      </p:pic>
    </p:spTree>
    <p:extLst>
      <p:ext uri="{BB962C8B-B14F-4D97-AF65-F5344CB8AC3E}">
        <p14:creationId xmlns:p14="http://schemas.microsoft.com/office/powerpoint/2010/main" val="134287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لغة الإشارات - فعالية ضمن المجموعات</a:t>
            </a:r>
            <a:endParaRPr lang="ar" dirty="0"/>
          </a:p>
        </p:txBody>
      </p:sp>
      <p:sp>
        <p:nvSpPr>
          <p:cNvPr id="3" name="מציין מיקום תוכן 2"/>
          <p:cNvSpPr>
            <a:spLocks noGrp="1"/>
          </p:cNvSpPr>
          <p:nvPr>
            <p:ph idx="1"/>
          </p:nvPr>
        </p:nvSpPr>
        <p:spPr>
          <a:xfrm>
            <a:off x="1021492" y="1460498"/>
            <a:ext cx="7493858" cy="3966907"/>
          </a:xfrm>
        </p:spPr>
        <p:txBody>
          <a:bodyPr>
            <a:normAutofit/>
          </a:bodyPr>
          <a:lstStyle/>
          <a:p>
            <a:pPr marL="0" indent="0" algn="r" rtl="1">
              <a:buNone/>
            </a:pPr>
            <a:r>
              <a:rPr lang="ar" sz="2000" b="0" i="0" u="none" baseline="0" dirty="0"/>
              <a:t>انظروا إلى عبوات الطعام التي في الصف.</a:t>
            </a:r>
          </a:p>
          <a:p>
            <a:pPr marL="0" indent="0" algn="r" rtl="1">
              <a:buNone/>
            </a:pPr>
            <a:r>
              <a:rPr lang="ar" sz="2000" b="0" i="0" u="none" baseline="0" dirty="0"/>
              <a:t>ابحثوا على العبوات على أكبر عدد ممكن من أنواع الإشارات التي تتيح لنا إمكانية معرفة ما يحتوي عليه الطعام وإلى أي مدى يعتبر صحياً.</a:t>
            </a:r>
            <a:endParaRPr lang="ar" sz="2000" dirty="0"/>
          </a:p>
          <a:p>
            <a:pPr marL="0" indent="0" algn="r" rtl="1">
              <a:buNone/>
            </a:pPr>
            <a:r>
              <a:rPr lang="ar" sz="1800" b="0" i="0" u="none" baseline="0" dirty="0"/>
              <a:t>تذكروا: من الممكن أن تظهر المعلومات على شكل كلمات أو رسوم.</a:t>
            </a:r>
          </a:p>
          <a:p>
            <a:pPr marL="0" indent="0" algn="r" rtl="1">
              <a:buNone/>
            </a:pPr>
            <a:endParaRPr lang="ar" sz="1800" dirty="0"/>
          </a:p>
          <a:p>
            <a:pPr marL="0" indent="0" algn="r" rtl="1">
              <a:buNone/>
            </a:pPr>
            <a:r>
              <a:rPr lang="ar" sz="2000" b="0" i="0" u="none" baseline="0" dirty="0"/>
              <a:t>ما هي الإشارات الغذائية التي وجدتموها؟</a:t>
            </a:r>
            <a:endParaRPr lang="ar" sz="2000" dirty="0"/>
          </a:p>
        </p:txBody>
      </p:sp>
      <p:sp>
        <p:nvSpPr>
          <p:cNvPr id="7" name="TextBox 6"/>
          <p:cNvSpPr txBox="1"/>
          <p:nvPr/>
        </p:nvSpPr>
        <p:spPr>
          <a:xfrm>
            <a:off x="-2912374" y="5285956"/>
            <a:ext cx="2912374" cy="923330"/>
          </a:xfrm>
          <a:prstGeom prst="rect">
            <a:avLst/>
          </a:prstGeom>
          <a:noFill/>
        </p:spPr>
        <p:txBody>
          <a:bodyPr wrap="square" rtlCol="0">
            <a:spAutoFit/>
          </a:bodyPr>
          <a:lstStyle/>
          <a:p>
            <a:pPr algn="r" rtl="1"/>
            <a:r>
              <a:rPr lang="ar" b="1" i="0" u="none" baseline="0" dirty="0">
                <a:solidFill>
                  <a:srgbClr val="7030A0"/>
                </a:solidFill>
              </a:rPr>
              <a:t>للمصمّمات: صور عبوات طعام مختلفة كما في الشريحة السابقة</a:t>
            </a:r>
            <a:endParaRPr lang="ar" b="1" dirty="0">
              <a:solidFill>
                <a:srgbClr val="7030A0"/>
              </a:solidFill>
            </a:endParaRP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0087" y="3870408"/>
            <a:ext cx="3087833" cy="2202493"/>
          </a:xfrm>
          <a:prstGeom prst="rect">
            <a:avLst/>
          </a:prstGeom>
        </p:spPr>
      </p:pic>
    </p:spTree>
    <p:extLst>
      <p:ext uri="{BB962C8B-B14F-4D97-AF65-F5344CB8AC3E}">
        <p14:creationId xmlns:p14="http://schemas.microsoft.com/office/powerpoint/2010/main" val="111882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מעוגל 10"/>
          <p:cNvSpPr/>
          <p:nvPr/>
        </p:nvSpPr>
        <p:spPr>
          <a:xfrm>
            <a:off x="877634" y="2346560"/>
            <a:ext cx="7886700" cy="1825709"/>
          </a:xfrm>
          <a:prstGeom prst="roundRect">
            <a:avLst/>
          </a:prstGeom>
          <a:solidFill>
            <a:schemeClr val="bg1">
              <a:lumMod val="75000"/>
              <a:alpha val="26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a:p>
        </p:txBody>
      </p:sp>
      <p:sp>
        <p:nvSpPr>
          <p:cNvPr id="12" name="מלבן מעוגל 11"/>
          <p:cNvSpPr/>
          <p:nvPr/>
        </p:nvSpPr>
        <p:spPr>
          <a:xfrm>
            <a:off x="877634" y="4288608"/>
            <a:ext cx="7886700" cy="1394113"/>
          </a:xfrm>
          <a:prstGeom prst="roundRect">
            <a:avLst/>
          </a:prstGeom>
          <a:solidFill>
            <a:schemeClr val="bg1">
              <a:lumMod val="75000"/>
              <a:alpha val="26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a:p>
        </p:txBody>
      </p:sp>
      <p:sp>
        <p:nvSpPr>
          <p:cNvPr id="10" name="מלבן מעוגל 9"/>
          <p:cNvSpPr/>
          <p:nvPr/>
        </p:nvSpPr>
        <p:spPr>
          <a:xfrm>
            <a:off x="877634" y="1103141"/>
            <a:ext cx="7886700" cy="1127080"/>
          </a:xfrm>
          <a:prstGeom prst="roundRect">
            <a:avLst/>
          </a:prstGeom>
          <a:solidFill>
            <a:schemeClr val="bg1">
              <a:lumMod val="75000"/>
              <a:alpha val="26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a:p>
        </p:txBody>
      </p:sp>
      <p:sp>
        <p:nvSpPr>
          <p:cNvPr id="2" name="כותרת 1"/>
          <p:cNvSpPr>
            <a:spLocks noGrp="1"/>
          </p:cNvSpPr>
          <p:nvPr>
            <p:ph type="title"/>
          </p:nvPr>
        </p:nvSpPr>
        <p:spPr/>
        <p:txBody>
          <a:bodyPr/>
          <a:lstStyle/>
          <a:p>
            <a:pPr algn="r" rtl="1"/>
            <a:r>
              <a:rPr lang="ar" b="1" i="0" u="none" baseline="0" dirty="0"/>
              <a:t>الإشارات الغذائية التي تظهر على العبوات</a:t>
            </a:r>
            <a:endParaRPr lang="ar" dirty="0"/>
          </a:p>
        </p:txBody>
      </p:sp>
      <p:sp>
        <p:nvSpPr>
          <p:cNvPr id="4" name="מלבן 3"/>
          <p:cNvSpPr/>
          <p:nvPr/>
        </p:nvSpPr>
        <p:spPr>
          <a:xfrm>
            <a:off x="4651539" y="4469635"/>
            <a:ext cx="3884141" cy="1015663"/>
          </a:xfrm>
          <a:prstGeom prst="rect">
            <a:avLst/>
          </a:prstGeom>
        </p:spPr>
        <p:txBody>
          <a:bodyPr wrap="square">
            <a:spAutoFit/>
          </a:bodyPr>
          <a:lstStyle/>
          <a:p>
            <a:pPr algn="r" rtl="1"/>
            <a:r>
              <a:rPr lang="ar" sz="2000" b="1" i="0" u="none" baseline="0"/>
              <a:t>الإشارة إلى مسببات الحساسیة</a:t>
            </a:r>
            <a:r>
              <a:rPr lang="ar" sz="2000" b="1"/>
              <a:t/>
            </a:r>
            <a:br>
              <a:rPr lang="ar" sz="2000" b="1"/>
            </a:br>
            <a:r>
              <a:rPr lang="ar" sz="2000" b="0" i="0" u="none" baseline="0"/>
              <a:t>العناصر الموجودة في المنتج والتي من شأنها أن تضرّ بالأشخاص المصابین بالحساسیة لها</a:t>
            </a:r>
          </a:p>
        </p:txBody>
      </p:sp>
      <p:sp>
        <p:nvSpPr>
          <p:cNvPr id="5" name="מלבן 4"/>
          <p:cNvSpPr/>
          <p:nvPr/>
        </p:nvSpPr>
        <p:spPr>
          <a:xfrm>
            <a:off x="4901512" y="2545540"/>
            <a:ext cx="3694671" cy="1015663"/>
          </a:xfrm>
          <a:prstGeom prst="rect">
            <a:avLst/>
          </a:prstGeom>
        </p:spPr>
        <p:txBody>
          <a:bodyPr wrap="square">
            <a:spAutoFit/>
          </a:bodyPr>
          <a:lstStyle/>
          <a:p>
            <a:pPr algn="r" rtl="1"/>
            <a:r>
              <a:rPr lang="ar" sz="2000" b="1" i="0" u="none" baseline="0" dirty="0"/>
              <a:t>جدول القيمة الغذائية</a:t>
            </a:r>
            <a:r>
              <a:rPr lang="ar" sz="2000" b="1" dirty="0"/>
              <a:t/>
            </a:r>
            <a:br>
              <a:rPr lang="ar" sz="2000" b="1" dirty="0"/>
            </a:br>
            <a:r>
              <a:rPr lang="ar" sz="2000" b="0" i="0" u="none" baseline="0" dirty="0"/>
              <a:t>قيم رقمية تصف المنتج الغذائي ومركّباته</a:t>
            </a:r>
          </a:p>
        </p:txBody>
      </p:sp>
      <p:sp>
        <p:nvSpPr>
          <p:cNvPr id="9" name="מלבן 8"/>
          <p:cNvSpPr/>
          <p:nvPr/>
        </p:nvSpPr>
        <p:spPr>
          <a:xfrm>
            <a:off x="3943350" y="1277574"/>
            <a:ext cx="4572000" cy="707886"/>
          </a:xfrm>
          <a:prstGeom prst="rect">
            <a:avLst/>
          </a:prstGeom>
        </p:spPr>
        <p:txBody>
          <a:bodyPr>
            <a:spAutoFit/>
          </a:bodyPr>
          <a:lstStyle/>
          <a:p>
            <a:pPr algn="r" rtl="1"/>
            <a:r>
              <a:rPr lang="ar" sz="2000" b="1" i="0" u="none" baseline="0" dirty="0"/>
              <a:t>قائمة المكوّنات</a:t>
            </a:r>
            <a:r>
              <a:rPr lang="ar" sz="2000" b="1" dirty="0"/>
              <a:t/>
            </a:r>
            <a:br>
              <a:rPr lang="ar" sz="2000" b="1" dirty="0"/>
            </a:br>
            <a:r>
              <a:rPr lang="ar" sz="2000" b="0" i="0" u="none" baseline="0" dirty="0"/>
              <a:t>كل المكوّنات والعناصر الموجودة في المنتج</a:t>
            </a:r>
          </a:p>
        </p:txBody>
      </p:sp>
      <p:sp>
        <p:nvSpPr>
          <p:cNvPr id="17" name="מציין מיקום תוכן 2"/>
          <p:cNvSpPr txBox="1">
            <a:spLocks/>
          </p:cNvSpPr>
          <p:nvPr/>
        </p:nvSpPr>
        <p:spPr>
          <a:xfrm>
            <a:off x="1174890" y="1378193"/>
            <a:ext cx="3508445" cy="615945"/>
          </a:xfrm>
          <a:prstGeom prst="rect">
            <a:avLst/>
          </a:prstGeom>
          <a:solidFill>
            <a:schemeClr val="bg1"/>
          </a:solidFill>
          <a:ln>
            <a:solidFill>
              <a:schemeClr val="tx1">
                <a:lumMod val="50000"/>
                <a:lumOff val="50000"/>
              </a:schemeClr>
            </a:solidFill>
          </a:ln>
        </p:spPr>
        <p:txBody>
          <a:bodyPr vert="horz" lIns="91440" tIns="45720" rIns="91440" bIns="45720" rtlCol="0">
            <a:no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ar" sz="1400" b="0" i="0" u="none" baseline="0" dirty="0">
                <a:solidFill>
                  <a:schemeClr val="tx1">
                    <a:lumMod val="50000"/>
                    <a:lumOff val="50000"/>
                  </a:schemeClr>
                </a:solidFill>
              </a:rPr>
              <a:t>المكوّنات: جوز البيكان، لوز، شراب الجلوكوز، أرزّ منفوش، ألياف غذائية، سُكّر، زيت الكانولا، مسحوق الحليب</a:t>
            </a:r>
          </a:p>
          <a:p>
            <a:pPr marL="0" indent="0" algn="r" rtl="1">
              <a:buFont typeface="Arial" panose="020B0604020202020204" pitchFamily="34" charset="0"/>
              <a:buNone/>
            </a:pPr>
            <a:endParaRPr lang="ar" sz="1300" dirty="0"/>
          </a:p>
        </p:txBody>
      </p:sp>
      <p:sp>
        <p:nvSpPr>
          <p:cNvPr id="18" name="מציין מיקום תוכן 2"/>
          <p:cNvSpPr txBox="1">
            <a:spLocks/>
          </p:cNvSpPr>
          <p:nvPr/>
        </p:nvSpPr>
        <p:spPr>
          <a:xfrm>
            <a:off x="2143529" y="4624631"/>
            <a:ext cx="2539806" cy="705669"/>
          </a:xfrm>
          <a:prstGeom prst="rect">
            <a:avLst/>
          </a:prstGeom>
          <a:solidFill>
            <a:schemeClr val="bg1"/>
          </a:solidFill>
          <a:ln>
            <a:solidFill>
              <a:schemeClr val="tx1">
                <a:lumMod val="50000"/>
                <a:lumOff val="50000"/>
              </a:schemeClr>
            </a:solidFill>
          </a:ln>
        </p:spPr>
        <p:txBody>
          <a:bodyPr vert="horz" lIns="91440" tIns="45720" rIns="91440" bIns="45720" rtlCol="0">
            <a:no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ar" sz="1400" b="0" i="0" u="none" baseline="0">
                <a:solidFill>
                  <a:schemeClr val="tx1">
                    <a:lumMod val="50000"/>
                    <a:lumOff val="50000"/>
                  </a:schemeClr>
                </a:solidFill>
              </a:rPr>
              <a:t>معلومات حول مسبّبات الحساسية: يحتوي على: قمح - غلوتين، حليب، جوز (بيكان، لوز). قد يحتوي على: سمسم.</a:t>
            </a:r>
          </a:p>
        </p:txBody>
      </p:sp>
      <p:pic>
        <p:nvPicPr>
          <p:cNvPr id="19" name="תמונה 1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81199" y="2489200"/>
            <a:ext cx="2644775" cy="1558925"/>
          </a:xfrm>
          <a:prstGeom prst="rect">
            <a:avLst/>
          </a:prstGeom>
        </p:spPr>
      </p:pic>
    </p:spTree>
    <p:extLst>
      <p:ext uri="{BB962C8B-B14F-4D97-AF65-F5344CB8AC3E}">
        <p14:creationId xmlns:p14="http://schemas.microsoft.com/office/powerpoint/2010/main" val="832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מעוגל 7"/>
          <p:cNvSpPr/>
          <p:nvPr/>
        </p:nvSpPr>
        <p:spPr>
          <a:xfrm>
            <a:off x="939418" y="1460498"/>
            <a:ext cx="7886700" cy="1578769"/>
          </a:xfrm>
          <a:prstGeom prst="roundRect">
            <a:avLst/>
          </a:prstGeom>
          <a:solidFill>
            <a:srgbClr val="D52E1E">
              <a:alpha val="26000"/>
            </a:srgbClr>
          </a:solidFill>
          <a:ln>
            <a:solidFill>
              <a:srgbClr val="D52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a:p>
        </p:txBody>
      </p:sp>
      <p:sp>
        <p:nvSpPr>
          <p:cNvPr id="2" name="כותרת 1"/>
          <p:cNvSpPr>
            <a:spLocks noGrp="1"/>
          </p:cNvSpPr>
          <p:nvPr>
            <p:ph type="title"/>
          </p:nvPr>
        </p:nvSpPr>
        <p:spPr/>
        <p:txBody>
          <a:bodyPr/>
          <a:lstStyle/>
          <a:p>
            <a:pPr algn="r" rtl="1"/>
            <a:r>
              <a:rPr lang="ar" b="1" i="0" u="none" baseline="0"/>
              <a:t>الإشارات الغذائية التي تظهر على العبوات</a:t>
            </a:r>
            <a:endParaRPr lang="ar" dirty="0"/>
          </a:p>
        </p:txBody>
      </p:sp>
      <p:sp>
        <p:nvSpPr>
          <p:cNvPr id="7" name="מלבן מעוגל 6"/>
          <p:cNvSpPr/>
          <p:nvPr/>
        </p:nvSpPr>
        <p:spPr>
          <a:xfrm>
            <a:off x="937146" y="3221831"/>
            <a:ext cx="7886700" cy="1578769"/>
          </a:xfrm>
          <a:prstGeom prst="roundRect">
            <a:avLst/>
          </a:prstGeom>
          <a:solidFill>
            <a:srgbClr val="74972C">
              <a:alpha val="26000"/>
            </a:srgbClr>
          </a:solidFill>
          <a:ln>
            <a:solidFill>
              <a:srgbClr val="749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
          </a:p>
        </p:txBody>
      </p:sp>
      <p:sp>
        <p:nvSpPr>
          <p:cNvPr id="5" name="מלבן 4"/>
          <p:cNvSpPr/>
          <p:nvPr/>
        </p:nvSpPr>
        <p:spPr>
          <a:xfrm>
            <a:off x="4571999" y="1788217"/>
            <a:ext cx="4065373" cy="923330"/>
          </a:xfrm>
          <a:prstGeom prst="rect">
            <a:avLst/>
          </a:prstGeom>
        </p:spPr>
        <p:txBody>
          <a:bodyPr wrap="square">
            <a:spAutoFit/>
          </a:bodyPr>
          <a:lstStyle/>
          <a:p>
            <a:pPr algn="r" rtl="1"/>
            <a:r>
              <a:rPr lang="ar" b="1" i="0" u="none" baseline="0" dirty="0"/>
              <a:t>الإشارات الحمراء</a:t>
            </a:r>
            <a:r>
              <a:rPr lang="ar" b="1" dirty="0"/>
              <a:t/>
            </a:r>
            <a:br>
              <a:rPr lang="ar" b="1" dirty="0"/>
            </a:br>
            <a:r>
              <a:rPr lang="ar" b="0" i="0" u="none" baseline="0" dirty="0"/>
              <a:t>تشیر إلى وجود بعض المكوّنات بكمیة كبیرة في المنتج</a:t>
            </a:r>
          </a:p>
        </p:txBody>
      </p:sp>
      <p:sp>
        <p:nvSpPr>
          <p:cNvPr id="11" name="מלבן 10"/>
          <p:cNvSpPr/>
          <p:nvPr/>
        </p:nvSpPr>
        <p:spPr>
          <a:xfrm>
            <a:off x="4571999" y="3603958"/>
            <a:ext cx="4065373" cy="646331"/>
          </a:xfrm>
          <a:prstGeom prst="rect">
            <a:avLst/>
          </a:prstGeom>
        </p:spPr>
        <p:txBody>
          <a:bodyPr wrap="square">
            <a:spAutoFit/>
          </a:bodyPr>
          <a:lstStyle/>
          <a:p>
            <a:pPr algn="r" rtl="1"/>
            <a:r>
              <a:rPr lang="ar" b="1" i="0" u="none" baseline="0" dirty="0"/>
              <a:t>الإشارة الخضراء </a:t>
            </a:r>
            <a:r>
              <a:rPr lang="ar" b="0" i="0" u="none" baseline="0" dirty="0"/>
              <a:t>- تشیر إلى أن الطعام ملائم للتوصیات الغذائیة الصادرة عن وزارة الصحة.</a:t>
            </a:r>
            <a:endParaRPr lang="ar" dirty="0"/>
          </a:p>
        </p:txBody>
      </p:sp>
      <p:pic>
        <p:nvPicPr>
          <p:cNvPr id="9" name="תמונה 8"/>
          <p:cNvPicPr>
            <a:picLocks noChangeAspect="1"/>
          </p:cNvPicPr>
          <p:nvPr/>
        </p:nvPicPr>
        <p:blipFill>
          <a:blip r:embed="rId2">
            <a:extLst>
              <a:ext uri="{28A0092B-C50C-407E-A947-70E740481C1C}">
                <a14:useLocalDpi xmlns:a14="http://schemas.microsoft.com/office/drawing/2010/main"/>
              </a:ext>
            </a:extLst>
          </a:blip>
          <a:srcRect/>
          <a:stretch/>
        </p:blipFill>
        <p:spPr>
          <a:xfrm>
            <a:off x="1206704" y="1699983"/>
            <a:ext cx="3356277" cy="1099797"/>
          </a:xfrm>
          <a:prstGeom prst="rect">
            <a:avLst/>
          </a:prstGeom>
        </p:spPr>
      </p:pic>
      <p:sp>
        <p:nvSpPr>
          <p:cNvPr id="10" name="מלבן 9"/>
          <p:cNvSpPr/>
          <p:nvPr/>
        </p:nvSpPr>
        <p:spPr>
          <a:xfrm>
            <a:off x="3444183" y="1395298"/>
            <a:ext cx="1220544" cy="369886"/>
          </a:xfrm>
          <a:prstGeom prst="rect">
            <a:avLst/>
          </a:prstGeom>
        </p:spPr>
        <p:txBody>
          <a:bodyPr wrap="square">
            <a:spAutoFit/>
          </a:bodyPr>
          <a:lstStyle/>
          <a:p>
            <a:pPr algn="ctr" rtl="1"/>
            <a:r>
              <a:rPr lang="ar" b="0" i="0" u="none" baseline="0" dirty="0"/>
              <a:t>دهون مُشبعة</a:t>
            </a:r>
            <a:endParaRPr lang="ar" dirty="0"/>
          </a:p>
        </p:txBody>
      </p:sp>
      <p:sp>
        <p:nvSpPr>
          <p:cNvPr id="12" name="מלבן 11"/>
          <p:cNvSpPr/>
          <p:nvPr/>
        </p:nvSpPr>
        <p:spPr>
          <a:xfrm>
            <a:off x="2561714" y="1390763"/>
            <a:ext cx="627207" cy="369886"/>
          </a:xfrm>
          <a:prstGeom prst="rect">
            <a:avLst/>
          </a:prstGeom>
        </p:spPr>
        <p:txBody>
          <a:bodyPr wrap="square">
            <a:spAutoFit/>
          </a:bodyPr>
          <a:lstStyle/>
          <a:p>
            <a:pPr algn="ctr" rtl="1"/>
            <a:r>
              <a:rPr lang="ar" b="0" i="0" u="none" baseline="0" dirty="0"/>
              <a:t>سُكّر</a:t>
            </a:r>
            <a:endParaRPr lang="ar" dirty="0"/>
          </a:p>
        </p:txBody>
      </p:sp>
      <p:sp>
        <p:nvSpPr>
          <p:cNvPr id="13" name="מלבן 12"/>
          <p:cNvSpPr/>
          <p:nvPr/>
        </p:nvSpPr>
        <p:spPr>
          <a:xfrm>
            <a:off x="1290415" y="1390763"/>
            <a:ext cx="798289" cy="369886"/>
          </a:xfrm>
          <a:prstGeom prst="rect">
            <a:avLst/>
          </a:prstGeom>
        </p:spPr>
        <p:txBody>
          <a:bodyPr wrap="square">
            <a:spAutoFit/>
          </a:bodyPr>
          <a:lstStyle/>
          <a:p>
            <a:pPr algn="ctr" rtl="1"/>
            <a:r>
              <a:rPr lang="ar" b="0" i="0" u="none" baseline="0" dirty="0"/>
              <a:t>صوديوم</a:t>
            </a:r>
            <a:endParaRPr lang="ar" dirty="0"/>
          </a:p>
        </p:txBody>
      </p:sp>
      <p:sp>
        <p:nvSpPr>
          <p:cNvPr id="14" name="מלבן 13"/>
          <p:cNvSpPr/>
          <p:nvPr/>
        </p:nvSpPr>
        <p:spPr>
          <a:xfrm>
            <a:off x="2088704" y="2693288"/>
            <a:ext cx="1503507" cy="369886"/>
          </a:xfrm>
          <a:prstGeom prst="rect">
            <a:avLst/>
          </a:prstGeom>
        </p:spPr>
        <p:txBody>
          <a:bodyPr wrap="square">
            <a:spAutoFit/>
          </a:bodyPr>
          <a:lstStyle/>
          <a:p>
            <a:pPr algn="ctr" rtl="1"/>
            <a:r>
              <a:rPr lang="ar" b="0" i="0" u="none" baseline="0"/>
              <a:t>بكميّة كبيرة</a:t>
            </a:r>
            <a:endParaRPr lang="ar" dirty="0"/>
          </a:p>
        </p:txBody>
      </p:sp>
      <p:sp>
        <p:nvSpPr>
          <p:cNvPr id="3" name="TextBox 2">
            <a:extLst>
              <a:ext uri="{FF2B5EF4-FFF2-40B4-BE49-F238E27FC236}">
                <a16:creationId xmlns:a16="http://schemas.microsoft.com/office/drawing/2014/main" xmlns="" id="{271BF28C-12CD-4418-BF17-D2533C3033C6}"/>
              </a:ext>
            </a:extLst>
          </p:cNvPr>
          <p:cNvSpPr txBox="1"/>
          <p:nvPr/>
        </p:nvSpPr>
        <p:spPr>
          <a:xfrm>
            <a:off x="3592211" y="2245045"/>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4" name="TextBox 3">
            <a:extLst>
              <a:ext uri="{FF2B5EF4-FFF2-40B4-BE49-F238E27FC236}">
                <a16:creationId xmlns:a16="http://schemas.microsoft.com/office/drawing/2014/main" xmlns="" id="{595B6209-124A-4EF9-9CAD-756895E790D2}"/>
              </a:ext>
            </a:extLst>
          </p:cNvPr>
          <p:cNvSpPr txBox="1"/>
          <p:nvPr/>
        </p:nvSpPr>
        <p:spPr>
          <a:xfrm>
            <a:off x="2484766" y="2245044"/>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17" name="TextBox 16">
            <a:extLst>
              <a:ext uri="{FF2B5EF4-FFF2-40B4-BE49-F238E27FC236}">
                <a16:creationId xmlns:a16="http://schemas.microsoft.com/office/drawing/2014/main" xmlns="" id="{4695D789-8EAE-4C32-8F47-37A79A341182}"/>
              </a:ext>
            </a:extLst>
          </p:cNvPr>
          <p:cNvSpPr txBox="1"/>
          <p:nvPr/>
        </p:nvSpPr>
        <p:spPr>
          <a:xfrm>
            <a:off x="1377321" y="2245044"/>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19" name="TextBox 18">
            <a:extLst>
              <a:ext uri="{FF2B5EF4-FFF2-40B4-BE49-F238E27FC236}">
                <a16:creationId xmlns:a16="http://schemas.microsoft.com/office/drawing/2014/main" xmlns="" id="{81F3449E-332A-4B52-929A-3F339690EDAD}"/>
              </a:ext>
            </a:extLst>
          </p:cNvPr>
          <p:cNvSpPr txBox="1"/>
          <p:nvPr/>
        </p:nvSpPr>
        <p:spPr>
          <a:xfrm>
            <a:off x="1364109" y="1918614"/>
            <a:ext cx="762181" cy="413375"/>
          </a:xfrm>
          <a:prstGeom prst="rect">
            <a:avLst/>
          </a:prstGeom>
          <a:noFill/>
        </p:spPr>
        <p:txBody>
          <a:bodyPr wrap="square" rtlCol="0">
            <a:prstTxWarp prst="textArchUp">
              <a:avLst/>
            </a:prstTxWarp>
            <a:spAutoFit/>
          </a:bodyPr>
          <a:lstStyle/>
          <a:p>
            <a:pPr algn="ctr" rtl="1"/>
            <a:r>
              <a:rPr lang="ar-AE" b="1" dirty="0">
                <a:solidFill>
                  <a:schemeClr val="bg1"/>
                </a:solidFill>
              </a:rPr>
              <a:t>سُكّر</a:t>
            </a:r>
          </a:p>
        </p:txBody>
      </p:sp>
      <p:sp>
        <p:nvSpPr>
          <p:cNvPr id="21" name="TextBox 20">
            <a:extLst>
              <a:ext uri="{FF2B5EF4-FFF2-40B4-BE49-F238E27FC236}">
                <a16:creationId xmlns:a16="http://schemas.microsoft.com/office/drawing/2014/main" xmlns="" id="{FF2BF854-A996-4B73-A45D-D41E7E0584B7}"/>
              </a:ext>
            </a:extLst>
          </p:cNvPr>
          <p:cNvSpPr txBox="1"/>
          <p:nvPr/>
        </p:nvSpPr>
        <p:spPr>
          <a:xfrm>
            <a:off x="2451111" y="1890147"/>
            <a:ext cx="762181" cy="413375"/>
          </a:xfrm>
          <a:prstGeom prst="rect">
            <a:avLst/>
          </a:prstGeom>
          <a:noFill/>
        </p:spPr>
        <p:txBody>
          <a:bodyPr wrap="square" rtlCol="0">
            <a:prstTxWarp prst="textArchUp">
              <a:avLst/>
            </a:prstTxWarp>
            <a:spAutoFit/>
          </a:bodyPr>
          <a:lstStyle/>
          <a:p>
            <a:pPr algn="ctr" rtl="1"/>
            <a:r>
              <a:rPr lang="ar-AE" b="1" dirty="0">
                <a:solidFill>
                  <a:schemeClr val="bg1"/>
                </a:solidFill>
              </a:rPr>
              <a:t>صوديوم</a:t>
            </a:r>
          </a:p>
        </p:txBody>
      </p:sp>
      <p:sp>
        <p:nvSpPr>
          <p:cNvPr id="23" name="TextBox 22">
            <a:extLst>
              <a:ext uri="{FF2B5EF4-FFF2-40B4-BE49-F238E27FC236}">
                <a16:creationId xmlns:a16="http://schemas.microsoft.com/office/drawing/2014/main" xmlns="" id="{A52E0E4C-BBC9-46FB-825F-75AF0C8B0BD1}"/>
              </a:ext>
            </a:extLst>
          </p:cNvPr>
          <p:cNvSpPr txBox="1"/>
          <p:nvPr/>
        </p:nvSpPr>
        <p:spPr>
          <a:xfrm rot="21406135">
            <a:off x="3567906" y="1877837"/>
            <a:ext cx="854393" cy="1081288"/>
          </a:xfrm>
          <a:prstGeom prst="rect">
            <a:avLst/>
          </a:prstGeom>
          <a:noFill/>
        </p:spPr>
        <p:txBody>
          <a:bodyPr wrap="square" rtlCol="0">
            <a:prstTxWarp prst="textArchUp">
              <a:avLst>
                <a:gd name="adj" fmla="val 7786942"/>
              </a:avLst>
            </a:prstTxWarp>
            <a:spAutoFit/>
          </a:bodyPr>
          <a:lstStyle/>
          <a:p>
            <a:pPr algn="ctr" rtl="1"/>
            <a:r>
              <a:rPr lang="ar-AE" sz="1600" b="1" dirty="0">
                <a:solidFill>
                  <a:schemeClr val="bg1"/>
                </a:solidFill>
              </a:rPr>
              <a:t>دهون مشبعة </a:t>
            </a:r>
          </a:p>
        </p:txBody>
      </p:sp>
      <p:grpSp>
        <p:nvGrpSpPr>
          <p:cNvPr id="26" name="Группа 25">
            <a:extLst>
              <a:ext uri="{FF2B5EF4-FFF2-40B4-BE49-F238E27FC236}">
                <a16:creationId xmlns:a16="http://schemas.microsoft.com/office/drawing/2014/main" xmlns="" id="{0BD7FAF7-850B-403B-BB02-6FF1DAB2D70E}"/>
              </a:ext>
            </a:extLst>
          </p:cNvPr>
          <p:cNvGrpSpPr/>
          <p:nvPr/>
        </p:nvGrpSpPr>
        <p:grpSpPr>
          <a:xfrm>
            <a:off x="3274613" y="3377226"/>
            <a:ext cx="1166741" cy="1099797"/>
            <a:chOff x="3274613" y="3377226"/>
            <a:chExt cx="1166741" cy="1099797"/>
          </a:xfrm>
        </p:grpSpPr>
        <p:pic>
          <p:nvPicPr>
            <p:cNvPr id="6" name="תמונה 5"/>
            <p:cNvPicPr>
              <a:picLocks noChangeAspect="1"/>
            </p:cNvPicPr>
            <p:nvPr/>
          </p:nvPicPr>
          <p:blipFill>
            <a:blip r:embed="rId3">
              <a:extLst>
                <a:ext uri="{28A0092B-C50C-407E-A947-70E740481C1C}">
                  <a14:useLocalDpi xmlns:a14="http://schemas.microsoft.com/office/drawing/2010/main"/>
                </a:ext>
              </a:extLst>
            </a:blip>
            <a:srcRect/>
            <a:stretch/>
          </p:blipFill>
          <p:spPr>
            <a:xfrm>
              <a:off x="3274613" y="3377226"/>
              <a:ext cx="1166741" cy="1099797"/>
            </a:xfrm>
            <a:prstGeom prst="rect">
              <a:avLst/>
            </a:prstGeom>
          </p:spPr>
        </p:pic>
        <p:sp>
          <p:nvSpPr>
            <p:cNvPr id="25" name="TextBox 24">
              <a:extLst>
                <a:ext uri="{FF2B5EF4-FFF2-40B4-BE49-F238E27FC236}">
                  <a16:creationId xmlns:a16="http://schemas.microsoft.com/office/drawing/2014/main" xmlns="" id="{E3A5073F-37CA-4E11-99FC-9D59510BC12A}"/>
                </a:ext>
              </a:extLst>
            </p:cNvPr>
            <p:cNvSpPr txBox="1"/>
            <p:nvPr/>
          </p:nvSpPr>
          <p:spPr>
            <a:xfrm>
              <a:off x="3500929" y="3603958"/>
              <a:ext cx="714108" cy="566490"/>
            </a:xfrm>
            <a:prstGeom prst="rect">
              <a:avLst/>
            </a:prstGeom>
            <a:noFill/>
          </p:spPr>
          <p:txBody>
            <a:bodyPr wrap="square" rtlCol="0">
              <a:prstTxWarp prst="textArchUp">
                <a:avLst/>
              </a:prstTxWarp>
              <a:spAutoFit/>
            </a:bodyPr>
            <a:lstStyle/>
            <a:p>
              <a:pPr algn="ctr" rtl="1"/>
              <a:r>
                <a:rPr lang="ar-AE" b="1" dirty="0">
                  <a:solidFill>
                    <a:schemeClr val="bg1"/>
                  </a:solidFill>
                </a:rPr>
                <a:t>العلامة الخضراء</a:t>
              </a:r>
            </a:p>
          </p:txBody>
        </p:sp>
      </p:grpSp>
    </p:spTree>
    <p:extLst>
      <p:ext uri="{BB962C8B-B14F-4D97-AF65-F5344CB8AC3E}">
        <p14:creationId xmlns:p14="http://schemas.microsoft.com/office/powerpoint/2010/main" val="323623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dirty="0"/>
              <a:t>لغة الإشارات</a:t>
            </a:r>
            <a:endParaRPr lang="ar" dirty="0"/>
          </a:p>
        </p:txBody>
      </p:sp>
      <p:sp>
        <p:nvSpPr>
          <p:cNvPr id="3" name="מציין מיקום תוכן 2"/>
          <p:cNvSpPr>
            <a:spLocks noGrp="1"/>
          </p:cNvSpPr>
          <p:nvPr>
            <p:ph idx="1"/>
          </p:nvPr>
        </p:nvSpPr>
        <p:spPr/>
        <p:txBody>
          <a:bodyPr>
            <a:normAutofit/>
          </a:bodyPr>
          <a:lstStyle/>
          <a:p>
            <a:pPr marL="0" indent="0" algn="r" rtl="1">
              <a:buNone/>
            </a:pPr>
            <a:r>
              <a:rPr lang="ar" sz="2000" b="0" i="0" u="none" baseline="0"/>
              <a:t>ما هي الإشارة الأبرز والأكثر وضوحاً، بحسب رأيكم؟ لماذا؟</a:t>
            </a:r>
            <a:endParaRPr lang="ar" sz="2000" dirty="0"/>
          </a:p>
        </p:txBody>
      </p:sp>
      <p:pic>
        <p:nvPicPr>
          <p:cNvPr id="9" name="תמונה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54730" y="2047875"/>
            <a:ext cx="3560620" cy="2098757"/>
          </a:xfrm>
          <a:prstGeom prst="rect">
            <a:avLst/>
          </a:prstGeom>
        </p:spPr>
      </p:pic>
      <p:pic>
        <p:nvPicPr>
          <p:cNvPr id="4" name="תמונה 8">
            <a:extLst>
              <a:ext uri="{FF2B5EF4-FFF2-40B4-BE49-F238E27FC236}">
                <a16:creationId xmlns:a16="http://schemas.microsoft.com/office/drawing/2014/main" xmlns="" id="{3D859FBD-22FC-4609-A717-70CFFF3132B6}"/>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375526" y="4462542"/>
            <a:ext cx="3356277" cy="1099797"/>
          </a:xfrm>
          <a:prstGeom prst="rect">
            <a:avLst/>
          </a:prstGeom>
        </p:spPr>
      </p:pic>
      <p:sp>
        <p:nvSpPr>
          <p:cNvPr id="5" name="TextBox 4">
            <a:extLst>
              <a:ext uri="{FF2B5EF4-FFF2-40B4-BE49-F238E27FC236}">
                <a16:creationId xmlns:a16="http://schemas.microsoft.com/office/drawing/2014/main" xmlns="" id="{6B18C28A-0316-470B-BD7B-8301572FC23A}"/>
              </a:ext>
            </a:extLst>
          </p:cNvPr>
          <p:cNvSpPr txBox="1"/>
          <p:nvPr/>
        </p:nvSpPr>
        <p:spPr>
          <a:xfrm>
            <a:off x="7761033" y="5007604"/>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6" name="TextBox 5">
            <a:extLst>
              <a:ext uri="{FF2B5EF4-FFF2-40B4-BE49-F238E27FC236}">
                <a16:creationId xmlns:a16="http://schemas.microsoft.com/office/drawing/2014/main" xmlns="" id="{7851DFF4-BD2E-4815-9F00-ED5C4DC86528}"/>
              </a:ext>
            </a:extLst>
          </p:cNvPr>
          <p:cNvSpPr txBox="1"/>
          <p:nvPr/>
        </p:nvSpPr>
        <p:spPr>
          <a:xfrm>
            <a:off x="6653588" y="5007603"/>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8" name="TextBox 7">
            <a:extLst>
              <a:ext uri="{FF2B5EF4-FFF2-40B4-BE49-F238E27FC236}">
                <a16:creationId xmlns:a16="http://schemas.microsoft.com/office/drawing/2014/main" xmlns="" id="{A6B0391F-098A-4195-B420-B19F094B51EF}"/>
              </a:ext>
            </a:extLst>
          </p:cNvPr>
          <p:cNvSpPr txBox="1"/>
          <p:nvPr/>
        </p:nvSpPr>
        <p:spPr>
          <a:xfrm>
            <a:off x="5546143" y="5007603"/>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16" name="TextBox 15">
            <a:extLst>
              <a:ext uri="{FF2B5EF4-FFF2-40B4-BE49-F238E27FC236}">
                <a16:creationId xmlns:a16="http://schemas.microsoft.com/office/drawing/2014/main" xmlns="" id="{54250959-009D-4E8E-B432-E4C96158B815}"/>
              </a:ext>
            </a:extLst>
          </p:cNvPr>
          <p:cNvSpPr txBox="1"/>
          <p:nvPr/>
        </p:nvSpPr>
        <p:spPr>
          <a:xfrm>
            <a:off x="5532931" y="4681173"/>
            <a:ext cx="762181" cy="413375"/>
          </a:xfrm>
          <a:prstGeom prst="rect">
            <a:avLst/>
          </a:prstGeom>
          <a:noFill/>
        </p:spPr>
        <p:txBody>
          <a:bodyPr wrap="square" rtlCol="0">
            <a:prstTxWarp prst="textArchUp">
              <a:avLst/>
            </a:prstTxWarp>
            <a:spAutoFit/>
          </a:bodyPr>
          <a:lstStyle/>
          <a:p>
            <a:pPr algn="ctr" rtl="1"/>
            <a:r>
              <a:rPr lang="ar-AE" b="1" dirty="0">
                <a:solidFill>
                  <a:schemeClr val="bg1"/>
                </a:solidFill>
              </a:rPr>
              <a:t>سُكّر</a:t>
            </a:r>
          </a:p>
        </p:txBody>
      </p:sp>
      <p:sp>
        <p:nvSpPr>
          <p:cNvPr id="18" name="TextBox 17">
            <a:extLst>
              <a:ext uri="{FF2B5EF4-FFF2-40B4-BE49-F238E27FC236}">
                <a16:creationId xmlns:a16="http://schemas.microsoft.com/office/drawing/2014/main" xmlns="" id="{004278E9-AC5C-4A18-8BF1-7FBD9C034D01}"/>
              </a:ext>
            </a:extLst>
          </p:cNvPr>
          <p:cNvSpPr txBox="1"/>
          <p:nvPr/>
        </p:nvSpPr>
        <p:spPr>
          <a:xfrm>
            <a:off x="6619933" y="4652706"/>
            <a:ext cx="762181" cy="413375"/>
          </a:xfrm>
          <a:prstGeom prst="rect">
            <a:avLst/>
          </a:prstGeom>
          <a:noFill/>
        </p:spPr>
        <p:txBody>
          <a:bodyPr wrap="square" rtlCol="0">
            <a:prstTxWarp prst="textArchUp">
              <a:avLst/>
            </a:prstTxWarp>
            <a:spAutoFit/>
          </a:bodyPr>
          <a:lstStyle/>
          <a:p>
            <a:pPr algn="ctr" rtl="1"/>
            <a:r>
              <a:rPr lang="ar-AE" b="1" dirty="0">
                <a:solidFill>
                  <a:schemeClr val="bg1"/>
                </a:solidFill>
              </a:rPr>
              <a:t>صوديوم</a:t>
            </a:r>
          </a:p>
        </p:txBody>
      </p:sp>
      <p:sp>
        <p:nvSpPr>
          <p:cNvPr id="20" name="TextBox 19">
            <a:extLst>
              <a:ext uri="{FF2B5EF4-FFF2-40B4-BE49-F238E27FC236}">
                <a16:creationId xmlns:a16="http://schemas.microsoft.com/office/drawing/2014/main" xmlns="" id="{27758546-2307-4D73-8350-AE9170746DBE}"/>
              </a:ext>
            </a:extLst>
          </p:cNvPr>
          <p:cNvSpPr txBox="1"/>
          <p:nvPr/>
        </p:nvSpPr>
        <p:spPr>
          <a:xfrm rot="21406135">
            <a:off x="7736729" y="4638808"/>
            <a:ext cx="854393" cy="1081288"/>
          </a:xfrm>
          <a:prstGeom prst="rect">
            <a:avLst/>
          </a:prstGeom>
          <a:noFill/>
        </p:spPr>
        <p:txBody>
          <a:bodyPr wrap="square" rtlCol="0">
            <a:prstTxWarp prst="textArchUp">
              <a:avLst>
                <a:gd name="adj" fmla="val 7786942"/>
              </a:avLst>
            </a:prstTxWarp>
            <a:spAutoFit/>
          </a:bodyPr>
          <a:lstStyle/>
          <a:p>
            <a:pPr algn="ctr" rtl="1"/>
            <a:r>
              <a:rPr lang="ar-AE" sz="1600" b="1" dirty="0">
                <a:solidFill>
                  <a:schemeClr val="bg1"/>
                </a:solidFill>
              </a:rPr>
              <a:t>دهون مشبعة </a:t>
            </a:r>
          </a:p>
        </p:txBody>
      </p:sp>
      <p:grpSp>
        <p:nvGrpSpPr>
          <p:cNvPr id="21" name="Группа 20">
            <a:extLst>
              <a:ext uri="{FF2B5EF4-FFF2-40B4-BE49-F238E27FC236}">
                <a16:creationId xmlns:a16="http://schemas.microsoft.com/office/drawing/2014/main" xmlns="" id="{5248EDA1-6229-4508-A254-60CAAEE56BDC}"/>
              </a:ext>
            </a:extLst>
          </p:cNvPr>
          <p:cNvGrpSpPr/>
          <p:nvPr/>
        </p:nvGrpSpPr>
        <p:grpSpPr>
          <a:xfrm>
            <a:off x="4034138" y="4457704"/>
            <a:ext cx="1166741" cy="1099797"/>
            <a:chOff x="3274613" y="3377226"/>
            <a:chExt cx="1166741" cy="1099797"/>
          </a:xfrm>
        </p:grpSpPr>
        <p:pic>
          <p:nvPicPr>
            <p:cNvPr id="22" name="תמונה 5">
              <a:extLst>
                <a:ext uri="{FF2B5EF4-FFF2-40B4-BE49-F238E27FC236}">
                  <a16:creationId xmlns:a16="http://schemas.microsoft.com/office/drawing/2014/main" xmlns="" id="{6769493C-4806-487F-8FED-DE970F839E0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274613" y="3377226"/>
              <a:ext cx="1166741" cy="1099797"/>
            </a:xfrm>
            <a:prstGeom prst="rect">
              <a:avLst/>
            </a:prstGeom>
          </p:spPr>
        </p:pic>
        <p:sp>
          <p:nvSpPr>
            <p:cNvPr id="23" name="TextBox 22">
              <a:extLst>
                <a:ext uri="{FF2B5EF4-FFF2-40B4-BE49-F238E27FC236}">
                  <a16:creationId xmlns:a16="http://schemas.microsoft.com/office/drawing/2014/main" xmlns="" id="{4A58B746-F0EF-4B0C-B974-74BEBD807E96}"/>
                </a:ext>
              </a:extLst>
            </p:cNvPr>
            <p:cNvSpPr txBox="1"/>
            <p:nvPr/>
          </p:nvSpPr>
          <p:spPr>
            <a:xfrm>
              <a:off x="3500929" y="3603958"/>
              <a:ext cx="714108" cy="566490"/>
            </a:xfrm>
            <a:prstGeom prst="rect">
              <a:avLst/>
            </a:prstGeom>
            <a:noFill/>
          </p:spPr>
          <p:txBody>
            <a:bodyPr wrap="square" rtlCol="0">
              <a:prstTxWarp prst="textArchUp">
                <a:avLst/>
              </a:prstTxWarp>
              <a:spAutoFit/>
            </a:bodyPr>
            <a:lstStyle/>
            <a:p>
              <a:pPr algn="ctr" rtl="1"/>
              <a:r>
                <a:rPr lang="ar-AE" b="1" dirty="0">
                  <a:solidFill>
                    <a:schemeClr val="bg1"/>
                  </a:solidFill>
                </a:rPr>
                <a:t>العلامة الخضراء</a:t>
              </a:r>
            </a:p>
          </p:txBody>
        </p:sp>
      </p:grpSp>
      <p:sp>
        <p:nvSpPr>
          <p:cNvPr id="15" name="מציין מיקום תוכן 2"/>
          <p:cNvSpPr txBox="1">
            <a:spLocks/>
          </p:cNvSpPr>
          <p:nvPr/>
        </p:nvSpPr>
        <p:spPr>
          <a:xfrm>
            <a:off x="1174890" y="2047875"/>
            <a:ext cx="3508445" cy="615945"/>
          </a:xfrm>
          <a:prstGeom prst="rect">
            <a:avLst/>
          </a:prstGeom>
          <a:solidFill>
            <a:schemeClr val="bg1"/>
          </a:solidFill>
          <a:ln>
            <a:solidFill>
              <a:schemeClr val="tx1">
                <a:lumMod val="50000"/>
                <a:lumOff val="50000"/>
              </a:schemeClr>
            </a:solidFill>
          </a:ln>
        </p:spPr>
        <p:txBody>
          <a:bodyPr vert="horz" lIns="91440" tIns="45720" rIns="91440" bIns="45720" rtlCol="0">
            <a:no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ar" sz="1400" b="0" i="0" u="none" baseline="0" dirty="0">
                <a:solidFill>
                  <a:schemeClr val="tx1">
                    <a:lumMod val="50000"/>
                    <a:lumOff val="50000"/>
                  </a:schemeClr>
                </a:solidFill>
              </a:rPr>
              <a:t>المكوّنات: جوز البيكان، لوز، شراب الجلوكوز، أرزّ منفوش، ألياف غذائية، سُكّر، زيت الكانولا، مسحوق الحليب</a:t>
            </a:r>
          </a:p>
          <a:p>
            <a:pPr marL="0" indent="0" algn="r" rtl="1">
              <a:buFont typeface="Arial" panose="020B0604020202020204" pitchFamily="34" charset="0"/>
              <a:buNone/>
            </a:pPr>
            <a:endParaRPr lang="ar" sz="1300" dirty="0"/>
          </a:p>
        </p:txBody>
      </p:sp>
      <p:sp>
        <p:nvSpPr>
          <p:cNvPr id="17" name="מציין מיקום תוכן 2"/>
          <p:cNvSpPr txBox="1">
            <a:spLocks/>
          </p:cNvSpPr>
          <p:nvPr/>
        </p:nvSpPr>
        <p:spPr>
          <a:xfrm>
            <a:off x="2143529" y="2974892"/>
            <a:ext cx="2539806" cy="705669"/>
          </a:xfrm>
          <a:prstGeom prst="rect">
            <a:avLst/>
          </a:prstGeom>
          <a:solidFill>
            <a:schemeClr val="bg1"/>
          </a:solidFill>
          <a:ln>
            <a:solidFill>
              <a:schemeClr val="tx1">
                <a:lumMod val="50000"/>
                <a:lumOff val="50000"/>
              </a:schemeClr>
            </a:solidFill>
          </a:ln>
        </p:spPr>
        <p:txBody>
          <a:bodyPr vert="horz" lIns="91440" tIns="45720" rIns="91440" bIns="45720" rtlCol="0">
            <a:no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ar" sz="1400" b="0" i="0" u="none" baseline="0" dirty="0">
                <a:solidFill>
                  <a:schemeClr val="tx1">
                    <a:lumMod val="50000"/>
                    <a:lumOff val="50000"/>
                  </a:schemeClr>
                </a:solidFill>
              </a:rPr>
              <a:t>معلومات حول مسبّبات الحساسية: يحتوي على: قمح - غلوتين، حليب، جوز (بيكان، لوز). قد يحتوي على: سمسم.</a:t>
            </a:r>
          </a:p>
        </p:txBody>
      </p:sp>
    </p:spTree>
    <p:extLst>
      <p:ext uri="{BB962C8B-B14F-4D97-AF65-F5344CB8AC3E}">
        <p14:creationId xmlns:p14="http://schemas.microsoft.com/office/powerpoint/2010/main" val="3923096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dirty="0"/>
              <a:t>لُغز الإشارات الغذائية</a:t>
            </a:r>
            <a:endParaRPr lang="ar" dirty="0"/>
          </a:p>
        </p:txBody>
      </p:sp>
      <p:sp>
        <p:nvSpPr>
          <p:cNvPr id="3" name="מציין מיקום תוכן 2"/>
          <p:cNvSpPr>
            <a:spLocks noGrp="1"/>
          </p:cNvSpPr>
          <p:nvPr>
            <p:ph idx="1"/>
          </p:nvPr>
        </p:nvSpPr>
        <p:spPr/>
        <p:txBody>
          <a:bodyPr>
            <a:normAutofit/>
          </a:bodyPr>
          <a:lstStyle/>
          <a:p>
            <a:pPr marL="0" indent="0" algn="r" rtl="1">
              <a:buNone/>
            </a:pPr>
            <a:r>
              <a:rPr lang="ar" sz="2000" b="0" i="0" u="none" baseline="0" dirty="0"/>
              <a:t>أجيبوا - برفع الأصبع، على أسئلة اللغز.</a:t>
            </a:r>
            <a:r>
              <a:rPr lang="ar" sz="2000" dirty="0"/>
              <a:t/>
            </a:r>
            <a:br>
              <a:rPr lang="ar" sz="2000" dirty="0"/>
            </a:br>
            <a:endParaRPr lang="ar" sz="2000" dirty="0"/>
          </a:p>
        </p:txBody>
      </p:sp>
      <p:pic>
        <p:nvPicPr>
          <p:cNvPr id="4" name="תמונה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94574" y="3575221"/>
            <a:ext cx="5962650" cy="2655286"/>
          </a:xfrm>
          <a:prstGeom prst="rect">
            <a:avLst/>
          </a:prstGeom>
          <a:noFill/>
          <a:ln>
            <a:noFill/>
          </a:ln>
        </p:spPr>
      </p:pic>
      <p:pic>
        <p:nvPicPr>
          <p:cNvPr id="8" name="Picture 2" descr="Question mark 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flipH="1">
            <a:off x="6528278" y="2976194"/>
            <a:ext cx="1809751" cy="11980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Question mark PNG"/>
          <p:cNvPicPr>
            <a:picLocks noChangeAspect="1" noChangeArrowheads="1"/>
          </p:cNvPicPr>
          <p:nvPr/>
        </p:nvPicPr>
        <p:blipFill>
          <a:blip r:embed="rId5"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rot="690573" flipH="1">
            <a:off x="1735167" y="2830589"/>
            <a:ext cx="1487503" cy="9847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Question mark 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3023864" y="2349827"/>
            <a:ext cx="1266151" cy="8381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Question mark 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5189798" y="3440287"/>
            <a:ext cx="1596135" cy="10566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Question mark 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2806458" y="3285772"/>
            <a:ext cx="1561723" cy="1033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Question mark 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flipH="1">
            <a:off x="4065081" y="2669010"/>
            <a:ext cx="1809751" cy="11980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Question mark 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98635" flipH="1">
            <a:off x="5874832" y="2390952"/>
            <a:ext cx="1266151" cy="8381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Question mark 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429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a:bodyPr>
          <a:lstStyle/>
          <a:p>
            <a:pPr marL="0" indent="0" algn="r" rtl="1">
              <a:buNone/>
            </a:pPr>
            <a:r>
              <a:rPr lang="ar" sz="2000" b="0" i="0" u="none" baseline="0" dirty="0"/>
              <a:t>في قائمة المكونات على عبوة منتج غذائي،</a:t>
            </a:r>
            <a:r>
              <a:rPr lang="ar" sz="2000" dirty="0"/>
              <a:t/>
            </a:r>
            <a:br>
              <a:rPr lang="ar" sz="2000" dirty="0"/>
            </a:br>
            <a:r>
              <a:rPr lang="ar" sz="2000" b="0" i="0" u="none" baseline="0" dirty="0"/>
              <a:t>دائما یظهر الطحین (الدقیق) والسكّر قبل الملح والبهارات.</a:t>
            </a:r>
          </a:p>
          <a:p>
            <a:pPr marL="0" indent="0" algn="r" rtl="1">
              <a:buNone/>
            </a:pPr>
            <a:endParaRPr lang="ar" sz="2000" dirty="0"/>
          </a:p>
        </p:txBody>
      </p:sp>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pic>
        <p:nvPicPr>
          <p:cNvPr id="4" name="תמונה 3"/>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03270" y="2547388"/>
            <a:ext cx="3486562" cy="2326234"/>
          </a:xfrm>
          <a:prstGeom prst="rect">
            <a:avLst/>
          </a:prstGeom>
        </p:spPr>
      </p:pic>
      <p:pic>
        <p:nvPicPr>
          <p:cNvPr id="6" name="תמונה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04222" y="2756158"/>
            <a:ext cx="2839778" cy="1891673"/>
          </a:xfrm>
          <a:prstGeom prst="rect">
            <a:avLst/>
          </a:prstGeom>
        </p:spPr>
      </p:pic>
      <p:grpSp>
        <p:nvGrpSpPr>
          <p:cNvPr id="10" name="קבוצה 9"/>
          <p:cNvGrpSpPr/>
          <p:nvPr/>
        </p:nvGrpSpPr>
        <p:grpSpPr>
          <a:xfrm>
            <a:off x="1118210" y="2634927"/>
            <a:ext cx="2385060" cy="2373630"/>
            <a:chOff x="2259124" y="2257136"/>
            <a:chExt cx="2385060" cy="2373630"/>
          </a:xfrm>
        </p:grpSpPr>
        <p:sp>
          <p:nvSpPr>
            <p:cNvPr id="9" name="אליפסה 8"/>
            <p:cNvSpPr/>
            <p:nvPr/>
          </p:nvSpPr>
          <p:spPr>
            <a:xfrm>
              <a:off x="2614863" y="2553731"/>
              <a:ext cx="1742076" cy="1771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a:p>
          </p:txBody>
        </p:sp>
        <p:pic>
          <p:nvPicPr>
            <p:cNvPr id="8" name="תמונה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59124" y="2257136"/>
              <a:ext cx="2385060" cy="2373630"/>
            </a:xfrm>
            <a:prstGeom prst="rect">
              <a:avLst/>
            </a:prstGeom>
          </p:spPr>
        </p:pic>
      </p:grpSp>
      <p:grpSp>
        <p:nvGrpSpPr>
          <p:cNvPr id="16" name="קבוצה 15"/>
          <p:cNvGrpSpPr/>
          <p:nvPr/>
        </p:nvGrpSpPr>
        <p:grpSpPr>
          <a:xfrm>
            <a:off x="2791325" y="397090"/>
            <a:ext cx="1780675" cy="1316380"/>
            <a:chOff x="2791325" y="397090"/>
            <a:chExt cx="1780675" cy="1316380"/>
          </a:xfrm>
        </p:grpSpPr>
        <p:sp>
          <p:nvSpPr>
            <p:cNvPr id="13" name="הסבר אליפטי 12"/>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a:p>
          </p:txBody>
        </p:sp>
        <p:sp>
          <p:nvSpPr>
            <p:cNvPr id="11" name="מלבן 10"/>
            <p:cNvSpPr/>
            <p:nvPr/>
          </p:nvSpPr>
          <p:spPr>
            <a:xfrm>
              <a:off x="3003681" y="853240"/>
              <a:ext cx="1311576" cy="369332"/>
            </a:xfrm>
            <a:prstGeom prst="rect">
              <a:avLst/>
            </a:prstGeom>
          </p:spPr>
          <p:txBody>
            <a:bodyPr wrap="none">
              <a:spAutoFit/>
            </a:bodyPr>
            <a:lstStyle/>
            <a:p>
              <a:pPr algn="ctr" rtl="1"/>
              <a:r>
                <a:rPr lang="ar" b="1" i="0" u="none" baseline="0" dirty="0">
                  <a:solidFill>
                    <a:schemeClr val="bg1"/>
                  </a:solidFill>
                </a:rPr>
                <a:t>صحيح أم خطأ؟</a:t>
              </a:r>
              <a:endParaRPr lang="ar" b="1" dirty="0">
                <a:solidFill>
                  <a:schemeClr val="bg1"/>
                </a:solidFill>
              </a:endParaRPr>
            </a:p>
          </p:txBody>
        </p:sp>
      </p:grpSp>
      <p:pic>
        <p:nvPicPr>
          <p:cNvPr id="18" name="Picture 2" descr="Question mark 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883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p:txBody>
          <a:bodyPr>
            <a:normAutofit/>
          </a:bodyPr>
          <a:lstStyle/>
          <a:p>
            <a:pPr marL="0" indent="0" algn="r" rtl="1">
              <a:buNone/>
            </a:pPr>
            <a:r>
              <a:rPr lang="ar" sz="2000" b="0" i="0" u="none" baseline="0" dirty="0"/>
              <a:t>في قائمة المكونات على عبوة منتج غذائي،</a:t>
            </a:r>
            <a:r>
              <a:rPr lang="ar" sz="2000" dirty="0"/>
              <a:t/>
            </a:r>
            <a:br>
              <a:rPr lang="ar" sz="2000" dirty="0"/>
            </a:br>
            <a:r>
              <a:rPr lang="ar" sz="2000" b="0" i="0" u="none" baseline="0" dirty="0"/>
              <a:t>دائما یظهر الطحین (الدقیق) والسكّر قبل الملح والبهارات.</a:t>
            </a:r>
          </a:p>
          <a:p>
            <a:pPr marL="0" indent="0" algn="r" rtl="1">
              <a:buNone/>
            </a:pPr>
            <a:endParaRPr lang="ar" sz="2000" dirty="0"/>
          </a:p>
        </p:txBody>
      </p:sp>
      <p:sp>
        <p:nvSpPr>
          <p:cNvPr id="5" name="מלבן 4"/>
          <p:cNvSpPr/>
          <p:nvPr/>
        </p:nvSpPr>
        <p:spPr>
          <a:xfrm>
            <a:off x="999744" y="4091067"/>
            <a:ext cx="7515606" cy="1631216"/>
          </a:xfrm>
          <a:prstGeom prst="rect">
            <a:avLst/>
          </a:prstGeom>
        </p:spPr>
        <p:txBody>
          <a:bodyPr wrap="square">
            <a:spAutoFit/>
          </a:bodyPr>
          <a:lstStyle/>
          <a:p>
            <a:pPr algn="r" rtl="1"/>
            <a:r>
              <a:rPr lang="ar" sz="2800" b="1" i="0" u="none" baseline="0" dirty="0">
                <a:solidFill>
                  <a:schemeClr val="bg1">
                    <a:lumMod val="50000"/>
                  </a:schemeClr>
                </a:solidFill>
              </a:rPr>
              <a:t>الإجابة: </a:t>
            </a:r>
            <a:r>
              <a:rPr lang="ar" sz="2800" b="1" i="0" u="none" baseline="0" dirty="0">
                <a:solidFill>
                  <a:srgbClr val="D52E1E"/>
                </a:solidFill>
              </a:rPr>
              <a:t>خطأ</a:t>
            </a:r>
            <a:endParaRPr lang="ar" b="1" dirty="0">
              <a:solidFill>
                <a:srgbClr val="D52E1E"/>
              </a:solidFill>
            </a:endParaRPr>
          </a:p>
          <a:p>
            <a:pPr algn="r" rtl="1"/>
            <a:r>
              <a:rPr lang="ar" sz="2400" b="0" i="0" u="none" baseline="0" dirty="0"/>
              <a:t>یتم تحدید ترتیب العناصر في القائمة يحسب كمیتها في المنتج الغذائي:</a:t>
            </a:r>
            <a:r>
              <a:rPr lang="ar" sz="2400" dirty="0"/>
              <a:t/>
            </a:r>
            <a:br>
              <a:rPr lang="ar" sz="2400" dirty="0"/>
            </a:br>
            <a:r>
              <a:rPr lang="ar" sz="2400" b="0" i="0" u="none" baseline="0" dirty="0"/>
              <a:t>یظهر العنصر الموجود بأكبر كمیة في المنتج أولا في قائمة المكونات، وتظهر العناصر الموجودة بأقل كمیة، في نهایة القائمة.</a:t>
            </a:r>
            <a:endParaRPr lang="ar" sz="2400" dirty="0"/>
          </a:p>
        </p:txBody>
      </p:sp>
      <p:grpSp>
        <p:nvGrpSpPr>
          <p:cNvPr id="4" name="קבוצה 3"/>
          <p:cNvGrpSpPr/>
          <p:nvPr/>
        </p:nvGrpSpPr>
        <p:grpSpPr>
          <a:xfrm>
            <a:off x="2141837" y="2519625"/>
            <a:ext cx="5758249" cy="1571442"/>
            <a:chOff x="1188205" y="2519833"/>
            <a:chExt cx="7955795" cy="2373630"/>
          </a:xfrm>
        </p:grpSpPr>
        <p:pic>
          <p:nvPicPr>
            <p:cNvPr id="6" name="תמונה 5"/>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03270" y="2547388"/>
              <a:ext cx="3486562" cy="2326234"/>
            </a:xfrm>
            <a:prstGeom prst="rect">
              <a:avLst/>
            </a:prstGeom>
          </p:spPr>
        </p:pic>
        <p:pic>
          <p:nvPicPr>
            <p:cNvPr id="8" name="תמונה 7"/>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04222" y="2756158"/>
              <a:ext cx="2839778" cy="1891673"/>
            </a:xfrm>
            <a:prstGeom prst="rect">
              <a:avLst/>
            </a:prstGeom>
          </p:spPr>
        </p:pic>
        <p:grpSp>
          <p:nvGrpSpPr>
            <p:cNvPr id="9" name="קבוצה 8"/>
            <p:cNvGrpSpPr/>
            <p:nvPr/>
          </p:nvGrpSpPr>
          <p:grpSpPr>
            <a:xfrm>
              <a:off x="1188205" y="2519833"/>
              <a:ext cx="2385060" cy="2373630"/>
              <a:chOff x="2259124" y="2257136"/>
              <a:chExt cx="2385060" cy="2373630"/>
            </a:xfrm>
          </p:grpSpPr>
          <p:sp>
            <p:nvSpPr>
              <p:cNvPr id="10" name="אליפסה 9"/>
              <p:cNvSpPr/>
              <p:nvPr/>
            </p:nvSpPr>
            <p:spPr>
              <a:xfrm>
                <a:off x="2614863" y="2553731"/>
                <a:ext cx="1742076" cy="1771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a:p>
            </p:txBody>
          </p:sp>
          <p:pic>
            <p:nvPicPr>
              <p:cNvPr id="11" name="תמונה 10"/>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59124" y="2257136"/>
                <a:ext cx="2385060" cy="2373630"/>
              </a:xfrm>
              <a:prstGeom prst="rect">
                <a:avLst/>
              </a:prstGeom>
            </p:spPr>
          </p:pic>
        </p:grpSp>
      </p:grpSp>
      <p:pic>
        <p:nvPicPr>
          <p:cNvPr id="12" name="Picture 2" descr="Question mark 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43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a:xfrm>
            <a:off x="1268627" y="1460498"/>
            <a:ext cx="7246723" cy="3966907"/>
          </a:xfrm>
        </p:spPr>
        <p:txBody>
          <a:bodyPr>
            <a:normAutofit/>
          </a:bodyPr>
          <a:lstStyle/>
          <a:p>
            <a:pPr marL="0" indent="0" algn="r" rtl="1">
              <a:buNone/>
            </a:pPr>
            <a:r>
              <a:rPr lang="ar" sz="2000" b="0" i="0" u="none" baseline="0" dirty="0"/>
              <a:t>بحسب جدول القیمة الغذائیة الذي في الصورة،</a:t>
            </a:r>
            <a:r>
              <a:rPr lang="ar" sz="2000" dirty="0"/>
              <a:t/>
            </a:r>
            <a:br>
              <a:rPr lang="ar" sz="2000" dirty="0"/>
            </a:br>
            <a:r>
              <a:rPr lang="ar" sz="2000" b="0" i="0" u="none" baseline="0" dirty="0"/>
              <a:t>یحتوي المنتج الغذائي على صودیوم أكثر من السكر.</a:t>
            </a:r>
          </a:p>
          <a:p>
            <a:pPr marL="0" indent="0" algn="r" rtl="1">
              <a:buNone/>
            </a:pPr>
            <a:endParaRPr lang="ar" sz="2000" dirty="0"/>
          </a:p>
        </p:txBody>
      </p:sp>
      <p:grpSp>
        <p:nvGrpSpPr>
          <p:cNvPr id="6" name="קבוצה 5"/>
          <p:cNvGrpSpPr/>
          <p:nvPr/>
        </p:nvGrpSpPr>
        <p:grpSpPr>
          <a:xfrm>
            <a:off x="2791325" y="397090"/>
            <a:ext cx="1780675" cy="1316380"/>
            <a:chOff x="2791325" y="397090"/>
            <a:chExt cx="1780675" cy="1316380"/>
          </a:xfrm>
        </p:grpSpPr>
        <p:sp>
          <p:nvSpPr>
            <p:cNvPr id="7" name="הסבר אליפטי 6"/>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a:p>
          </p:txBody>
        </p:sp>
        <p:sp>
          <p:nvSpPr>
            <p:cNvPr id="8" name="מלבן 7"/>
            <p:cNvSpPr/>
            <p:nvPr/>
          </p:nvSpPr>
          <p:spPr>
            <a:xfrm>
              <a:off x="3003681" y="853240"/>
              <a:ext cx="1311576" cy="369332"/>
            </a:xfrm>
            <a:prstGeom prst="rect">
              <a:avLst/>
            </a:prstGeom>
          </p:spPr>
          <p:txBody>
            <a:bodyPr wrap="none">
              <a:spAutoFit/>
            </a:bodyPr>
            <a:lstStyle/>
            <a:p>
              <a:pPr algn="ctr" rtl="1"/>
              <a:r>
                <a:rPr lang="ar" b="1" i="0" u="none" baseline="0" dirty="0">
                  <a:solidFill>
                    <a:schemeClr val="bg1"/>
                  </a:solidFill>
                </a:rPr>
                <a:t>صحيح أم خطأ؟</a:t>
              </a:r>
              <a:endParaRPr lang="ar" b="1" dirty="0">
                <a:solidFill>
                  <a:schemeClr val="bg1"/>
                </a:solidFill>
              </a:endParaRPr>
            </a:p>
          </p:txBody>
        </p:sp>
      </p:grpSp>
      <p:pic>
        <p:nvPicPr>
          <p:cNvPr id="9" name="תמונה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24250" y="2413000"/>
            <a:ext cx="4845049" cy="2855845"/>
          </a:xfrm>
          <a:prstGeom prst="rect">
            <a:avLst/>
          </a:prstGeom>
        </p:spPr>
      </p:pic>
      <p:pic>
        <p:nvPicPr>
          <p:cNvPr id="11" name="Picture 2" descr="Question mark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2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dirty="0"/>
              <a:t>ماذا سنأكل اليوم؟</a:t>
            </a:r>
            <a:endParaRPr lang="ar" dirty="0"/>
          </a:p>
        </p:txBody>
      </p:sp>
      <p:sp>
        <p:nvSpPr>
          <p:cNvPr id="3" name="מציין מיקום תוכן 2"/>
          <p:cNvSpPr>
            <a:spLocks noGrp="1"/>
          </p:cNvSpPr>
          <p:nvPr>
            <p:ph idx="1"/>
          </p:nvPr>
        </p:nvSpPr>
        <p:spPr/>
        <p:txBody>
          <a:bodyPr>
            <a:normAutofit/>
          </a:bodyPr>
          <a:lstStyle/>
          <a:p>
            <a:pPr marL="0" indent="0" algn="r" rtl="1">
              <a:buNone/>
            </a:pPr>
            <a:r>
              <a:rPr lang="ar" sz="2000" b="0" i="0" u="none" baseline="0" dirty="0"/>
              <a:t>شاهدوا الفيديو وحاولوا تذكّر أكبر قدر ممكن من المواد الغذائية التي ترونها به.</a:t>
            </a:r>
          </a:p>
          <a:p>
            <a:pPr marL="0" indent="0" algn="r" rtl="1">
              <a:buNone/>
            </a:pPr>
            <a:endParaRPr lang="ar" sz="2000" dirty="0"/>
          </a:p>
        </p:txBody>
      </p:sp>
      <p:pic>
        <p:nvPicPr>
          <p:cNvPr id="5" name="czWdzIfAp-s"/>
          <p:cNvPicPr>
            <a:picLocks noRot="1" noChangeAspect="1"/>
          </p:cNvPicPr>
          <p:nvPr>
            <a:videoFile r:link="rId1"/>
          </p:nvPr>
        </p:nvPicPr>
        <p:blipFill>
          <a:blip r:embed="rId3"/>
          <a:stretch>
            <a:fillRect/>
          </a:stretch>
        </p:blipFill>
        <p:spPr>
          <a:xfrm>
            <a:off x="2158314" y="1900932"/>
            <a:ext cx="5717211" cy="3901500"/>
          </a:xfrm>
          <a:prstGeom prst="rect">
            <a:avLst/>
          </a:prstGeom>
        </p:spPr>
      </p:pic>
    </p:spTree>
    <p:extLst>
      <p:ext uri="{BB962C8B-B14F-4D97-AF65-F5344CB8AC3E}">
        <p14:creationId xmlns:p14="http://schemas.microsoft.com/office/powerpoint/2010/main" val="1323951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dirty="0"/>
              <a:t>لُغز الإشارات الغذائية</a:t>
            </a:r>
            <a:endParaRPr lang="ar" dirty="0"/>
          </a:p>
        </p:txBody>
      </p:sp>
      <p:sp>
        <p:nvSpPr>
          <p:cNvPr id="3" name="מציין מיקום תוכן 2"/>
          <p:cNvSpPr>
            <a:spLocks noGrp="1"/>
          </p:cNvSpPr>
          <p:nvPr>
            <p:ph idx="1"/>
          </p:nvPr>
        </p:nvSpPr>
        <p:spPr>
          <a:xfrm>
            <a:off x="2240692" y="1460498"/>
            <a:ext cx="6274658" cy="3966907"/>
          </a:xfrm>
        </p:spPr>
        <p:txBody>
          <a:bodyPr>
            <a:normAutofit/>
          </a:bodyPr>
          <a:lstStyle/>
          <a:p>
            <a:pPr marL="0" indent="0" algn="r" rtl="1">
              <a:buNone/>
            </a:pPr>
            <a:r>
              <a:rPr lang="ar" sz="2000" b="0" i="0" u="none" baseline="0" dirty="0"/>
              <a:t>بحسب جدول القیمة الغذائیة الذي في الصورة،</a:t>
            </a:r>
            <a:r>
              <a:rPr lang="ar" sz="2000" dirty="0"/>
              <a:t/>
            </a:r>
            <a:br>
              <a:rPr lang="ar" sz="2000" dirty="0"/>
            </a:br>
            <a:r>
              <a:rPr lang="ar" sz="2000" b="0" i="0" u="none" baseline="0" dirty="0"/>
              <a:t>یحتوي المنتج الغذائي على صودیوم أكثر من السكر.</a:t>
            </a:r>
          </a:p>
          <a:p>
            <a:pPr marL="0" indent="0" algn="r" rtl="1">
              <a:buNone/>
            </a:pPr>
            <a:endParaRPr lang="ar" sz="2000" dirty="0"/>
          </a:p>
        </p:txBody>
      </p:sp>
      <p:sp>
        <p:nvSpPr>
          <p:cNvPr id="7" name="מלבן 6"/>
          <p:cNvSpPr/>
          <p:nvPr/>
        </p:nvSpPr>
        <p:spPr>
          <a:xfrm>
            <a:off x="939114" y="3793974"/>
            <a:ext cx="7576236" cy="2369880"/>
          </a:xfrm>
          <a:prstGeom prst="rect">
            <a:avLst/>
          </a:prstGeom>
        </p:spPr>
        <p:txBody>
          <a:bodyPr wrap="square">
            <a:spAutoFit/>
          </a:bodyPr>
          <a:lstStyle/>
          <a:p>
            <a:pPr algn="r" rtl="1"/>
            <a:r>
              <a:rPr lang="ar" sz="2800" b="1" i="0" u="none" baseline="0" dirty="0">
                <a:solidFill>
                  <a:schemeClr val="bg1">
                    <a:lumMod val="50000"/>
                  </a:schemeClr>
                </a:solidFill>
              </a:rPr>
              <a:t>الإجابة: </a:t>
            </a:r>
            <a:r>
              <a:rPr lang="ar" sz="2800" b="1" i="0" u="none" baseline="0" dirty="0">
                <a:solidFill>
                  <a:srgbClr val="C00000"/>
                </a:solidFill>
              </a:rPr>
              <a:t>خطأ</a:t>
            </a:r>
            <a:endParaRPr lang="ar" sz="2800" b="1" dirty="0">
              <a:solidFill>
                <a:srgbClr val="C00000"/>
              </a:solidFill>
            </a:endParaRPr>
          </a:p>
          <a:p>
            <a:pPr algn="r" rtl="1"/>
            <a:r>
              <a:rPr lang="ar" sz="2400" b="0" i="0" u="none" baseline="0" dirty="0"/>
              <a:t>بحسب الجدول، في كل 100 غرام من المنتج هنالك 200 مليغرام (ملغم) صوديوم. الملیغرام هو واحد من الألف من الغرام، أي </a:t>
            </a:r>
            <a:r>
              <a:rPr lang="ar" sz="2400" b="1" i="0" u="none" baseline="0" dirty="0"/>
              <a:t>0.2 غرام صودیوم </a:t>
            </a:r>
            <a:r>
              <a:rPr lang="ar" sz="2400" b="0" i="0" u="none" baseline="0" dirty="0"/>
              <a:t>(خُمس غرام). </a:t>
            </a:r>
            <a:endParaRPr lang="ar" sz="2400" dirty="0"/>
          </a:p>
          <a:p>
            <a:pPr algn="r" rtl="1"/>
            <a:r>
              <a:rPr lang="ar" sz="2400" b="0" i="0" u="none" baseline="0" dirty="0"/>
              <a:t>في كل 100 غرام هنالك أيضاً </a:t>
            </a:r>
            <a:r>
              <a:rPr lang="ar" sz="2400" b="1" i="0" u="none" baseline="0" dirty="0"/>
              <a:t>18 غراما من السّكر.</a:t>
            </a:r>
            <a:r>
              <a:rPr lang="ar" sz="2400" b="0" i="0" u="none" baseline="0" dirty="0"/>
              <a:t> </a:t>
            </a:r>
            <a:r>
              <a:rPr lang="ar" sz="2400" dirty="0"/>
              <a:t/>
            </a:r>
            <a:br>
              <a:rPr lang="ar" sz="2400" dirty="0"/>
            </a:br>
            <a:r>
              <a:rPr lang="ar" sz="2400" b="0" i="0" u="none" baseline="0" dirty="0"/>
              <a:t>لذلك، فكمیة السكّر أكبر بكثیر من كمیة الصودیوم.</a:t>
            </a:r>
            <a:endParaRPr lang="ar" sz="2400" dirty="0"/>
          </a:p>
        </p:txBody>
      </p:sp>
      <p:pic>
        <p:nvPicPr>
          <p:cNvPr id="10" name="Picture 2" descr="Question mark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05150" y="2111224"/>
            <a:ext cx="3001619" cy="1769262"/>
          </a:xfrm>
          <a:prstGeom prst="rect">
            <a:avLst/>
          </a:prstGeom>
        </p:spPr>
      </p:pic>
    </p:spTree>
    <p:extLst>
      <p:ext uri="{BB962C8B-B14F-4D97-AF65-F5344CB8AC3E}">
        <p14:creationId xmlns:p14="http://schemas.microsoft.com/office/powerpoint/2010/main" val="4101152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dirty="0"/>
              <a:t>لُغز الإشارات الغذائية</a:t>
            </a:r>
            <a:endParaRPr lang="ar" dirty="0"/>
          </a:p>
        </p:txBody>
      </p:sp>
      <p:sp>
        <p:nvSpPr>
          <p:cNvPr id="3" name="מציין מיקום תוכן 2"/>
          <p:cNvSpPr>
            <a:spLocks noGrp="1"/>
          </p:cNvSpPr>
          <p:nvPr>
            <p:ph idx="1"/>
          </p:nvPr>
        </p:nvSpPr>
        <p:spPr/>
        <p:txBody>
          <a:bodyPr>
            <a:normAutofit/>
          </a:bodyPr>
          <a:lstStyle/>
          <a:p>
            <a:pPr marL="0" indent="0" algn="r" rtl="1">
              <a:buNone/>
            </a:pPr>
            <a:r>
              <a:rPr lang="ar" sz="2000" b="0" i="0" u="none" baseline="0" dirty="0"/>
              <a:t>یتواجد السكر بصورة طبیعیة في مختلف المواد الغذائیة.</a:t>
            </a:r>
            <a:endParaRPr lang="ar" sz="2000" dirty="0"/>
          </a:p>
          <a:p>
            <a:pPr marL="0" indent="0" algn="r" rtl="1">
              <a:buNone/>
            </a:pPr>
            <a:endParaRPr lang="ar" sz="2000" dirty="0"/>
          </a:p>
        </p:txBody>
      </p:sp>
      <p:grpSp>
        <p:nvGrpSpPr>
          <p:cNvPr id="7" name="קבוצה 6"/>
          <p:cNvGrpSpPr/>
          <p:nvPr/>
        </p:nvGrpSpPr>
        <p:grpSpPr>
          <a:xfrm>
            <a:off x="2338398" y="144118"/>
            <a:ext cx="1780675" cy="1316380"/>
            <a:chOff x="2791325" y="397090"/>
            <a:chExt cx="1780675" cy="1316380"/>
          </a:xfrm>
        </p:grpSpPr>
        <p:sp>
          <p:nvSpPr>
            <p:cNvPr id="8" name="הסבר אליפטי 7"/>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a:p>
          </p:txBody>
        </p:sp>
        <p:sp>
          <p:nvSpPr>
            <p:cNvPr id="9" name="מלבן 8"/>
            <p:cNvSpPr/>
            <p:nvPr/>
          </p:nvSpPr>
          <p:spPr>
            <a:xfrm>
              <a:off x="3003681" y="853240"/>
              <a:ext cx="1311576" cy="369332"/>
            </a:xfrm>
            <a:prstGeom prst="rect">
              <a:avLst/>
            </a:prstGeom>
          </p:spPr>
          <p:txBody>
            <a:bodyPr wrap="none">
              <a:spAutoFit/>
            </a:bodyPr>
            <a:lstStyle/>
            <a:p>
              <a:pPr algn="ctr" rtl="1"/>
              <a:r>
                <a:rPr lang="ar" b="1" i="0" u="none" baseline="0" dirty="0">
                  <a:solidFill>
                    <a:schemeClr val="bg1"/>
                  </a:solidFill>
                </a:rPr>
                <a:t>صحيح أم خطأ؟</a:t>
              </a:r>
              <a:endParaRPr lang="ar" b="1" dirty="0">
                <a:solidFill>
                  <a:schemeClr val="bg1"/>
                </a:solidFill>
              </a:endParaRPr>
            </a:p>
          </p:txBody>
        </p:sp>
      </p:gr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2167" y="2468528"/>
            <a:ext cx="4126385" cy="2748726"/>
          </a:xfrm>
          <a:prstGeom prst="rect">
            <a:avLst/>
          </a:prstGeom>
        </p:spPr>
      </p:pic>
      <p:pic>
        <p:nvPicPr>
          <p:cNvPr id="10" name="Picture 2" descr="Question mark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16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a:xfrm>
            <a:off x="628650" y="1460499"/>
            <a:ext cx="7886700" cy="1038862"/>
          </a:xfrm>
        </p:spPr>
        <p:txBody>
          <a:bodyPr>
            <a:normAutofit/>
          </a:bodyPr>
          <a:lstStyle/>
          <a:p>
            <a:pPr marL="0" indent="0" algn="r" rtl="1">
              <a:buNone/>
            </a:pPr>
            <a:r>
              <a:rPr lang="ar" sz="2000" b="0" i="0" u="none" baseline="0" dirty="0"/>
              <a:t>یتواجد السكر بصورة طبیعیة في مختلف المواد الغذائیة.</a:t>
            </a:r>
            <a:endParaRPr lang="ar" sz="2000" dirty="0"/>
          </a:p>
          <a:p>
            <a:pPr marL="0" indent="0" algn="r" rtl="1">
              <a:buNone/>
            </a:pPr>
            <a:endParaRPr lang="ar" sz="2000" dirty="0"/>
          </a:p>
        </p:txBody>
      </p:sp>
      <p:sp>
        <p:nvSpPr>
          <p:cNvPr id="4" name="מלבן 3"/>
          <p:cNvSpPr/>
          <p:nvPr/>
        </p:nvSpPr>
        <p:spPr>
          <a:xfrm>
            <a:off x="999744" y="3388821"/>
            <a:ext cx="7515606" cy="1261884"/>
          </a:xfrm>
          <a:prstGeom prst="rect">
            <a:avLst/>
          </a:prstGeom>
        </p:spPr>
        <p:txBody>
          <a:bodyPr wrap="square">
            <a:spAutoFit/>
          </a:bodyPr>
          <a:lstStyle/>
          <a:p>
            <a:pPr algn="r" rtl="1"/>
            <a:r>
              <a:rPr lang="ar" sz="2800" b="1" i="0" u="none" baseline="0" dirty="0">
                <a:solidFill>
                  <a:schemeClr val="bg1">
                    <a:lumMod val="50000"/>
                  </a:schemeClr>
                </a:solidFill>
              </a:rPr>
              <a:t>الإجابة: </a:t>
            </a:r>
            <a:r>
              <a:rPr lang="ar" sz="2800" b="1" i="0" u="none" baseline="0" dirty="0">
                <a:solidFill>
                  <a:srgbClr val="74972C"/>
                </a:solidFill>
              </a:rPr>
              <a:t>صحيح</a:t>
            </a:r>
            <a:endParaRPr lang="ar" b="1" dirty="0">
              <a:solidFill>
                <a:srgbClr val="74972C"/>
              </a:solidFill>
            </a:endParaRPr>
          </a:p>
          <a:p>
            <a:pPr algn="r" rtl="1"/>
            <a:r>
              <a:rPr lang="ar" sz="2400" b="0" i="0" u="none" baseline="0" dirty="0"/>
              <a:t>یتواجد السكر بصورة طبیعیة في مختلف المواد الغذائیة، مثلا: </a:t>
            </a:r>
            <a:r>
              <a:rPr lang="ar" sz="2400" dirty="0"/>
              <a:t/>
            </a:r>
            <a:br>
              <a:rPr lang="ar" sz="2400" dirty="0"/>
            </a:br>
            <a:r>
              <a:rPr lang="ar" sz="2400" b="0" i="0" u="none" baseline="0" dirty="0"/>
              <a:t>الحلیب، الفواكه، الخضروات والعسل.</a:t>
            </a:r>
            <a:endParaRPr lang="ar" sz="2400" dirty="0"/>
          </a:p>
        </p:txBody>
      </p:sp>
      <p:pic>
        <p:nvPicPr>
          <p:cNvPr id="9" name="תמונה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43352" y="2070838"/>
            <a:ext cx="1005016" cy="1126918"/>
          </a:xfrm>
          <a:prstGeom prst="rect">
            <a:avLst/>
          </a:prstGeom>
        </p:spPr>
      </p:pic>
      <p:pic>
        <p:nvPicPr>
          <p:cNvPr id="10" name="תמונה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9802" y="2061362"/>
            <a:ext cx="1626908" cy="1133118"/>
          </a:xfrm>
          <a:prstGeom prst="rect">
            <a:avLst/>
          </a:prstGeom>
        </p:spPr>
      </p:pic>
      <p:pic>
        <p:nvPicPr>
          <p:cNvPr id="11" name="תמונה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2501" y="2068275"/>
            <a:ext cx="1690658" cy="1126205"/>
          </a:xfrm>
          <a:prstGeom prst="rect">
            <a:avLst/>
          </a:prstGeom>
        </p:spPr>
      </p:pic>
      <p:pic>
        <p:nvPicPr>
          <p:cNvPr id="12" name="תמונה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35202" y="2068276"/>
            <a:ext cx="1690656" cy="1126204"/>
          </a:xfrm>
          <a:prstGeom prst="rect">
            <a:avLst/>
          </a:prstGeom>
        </p:spPr>
      </p:pic>
      <p:pic>
        <p:nvPicPr>
          <p:cNvPr id="13"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0280" y="2694757"/>
            <a:ext cx="803423" cy="919018"/>
          </a:xfrm>
          <a:prstGeom prst="rect">
            <a:avLst/>
          </a:prstGeom>
        </p:spPr>
      </p:pic>
      <p:grpSp>
        <p:nvGrpSpPr>
          <p:cNvPr id="24" name="קבוצה 23"/>
          <p:cNvGrpSpPr/>
          <p:nvPr/>
        </p:nvGrpSpPr>
        <p:grpSpPr>
          <a:xfrm>
            <a:off x="716403" y="4778989"/>
            <a:ext cx="8207787" cy="1216958"/>
            <a:chOff x="714268" y="1392137"/>
            <a:chExt cx="8207787" cy="1216958"/>
          </a:xfrm>
        </p:grpSpPr>
        <p:sp>
          <p:nvSpPr>
            <p:cNvPr id="25" name="מלבן עם פינה יחידה חתוכה 24"/>
            <p:cNvSpPr/>
            <p:nvPr/>
          </p:nvSpPr>
          <p:spPr>
            <a:xfrm flipH="1">
              <a:off x="714268" y="1392137"/>
              <a:ext cx="8207787" cy="1216958"/>
            </a:xfrm>
            <a:prstGeom prst="snip1Rect">
              <a:avLst>
                <a:gd name="adj" fmla="val 27828"/>
              </a:avLst>
            </a:prstGeom>
            <a:solidFill>
              <a:schemeClr val="bg1"/>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ar">
                <a:solidFill>
                  <a:schemeClr val="dk1"/>
                </a:solidFill>
                <a:latin typeface="Calibri" panose="020F0502020204030204" pitchFamily="34" charset="0"/>
                <a:cs typeface="Calibri" panose="020F0502020204030204" pitchFamily="34" charset="0"/>
              </a:endParaRPr>
            </a:p>
          </p:txBody>
        </p:sp>
        <p:sp>
          <p:nvSpPr>
            <p:cNvPr id="26" name="משולש שווה שוקיים 25"/>
            <p:cNvSpPr/>
            <p:nvPr/>
          </p:nvSpPr>
          <p:spPr>
            <a:xfrm>
              <a:off x="730936" y="1394713"/>
              <a:ext cx="418012" cy="324000"/>
            </a:xfrm>
            <a:prstGeom prst="triangle">
              <a:avLst>
                <a:gd name="adj" fmla="val 77062"/>
              </a:avLst>
            </a:prstGeom>
            <a:solidFill>
              <a:schemeClr val="bg1">
                <a:lumMod val="85000"/>
              </a:schemeClr>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ar">
                <a:solidFill>
                  <a:schemeClr val="dk1"/>
                </a:solidFill>
                <a:latin typeface="Calibri" panose="020F0502020204030204" pitchFamily="34" charset="0"/>
                <a:cs typeface="Calibri" panose="020F0502020204030204" pitchFamily="34" charset="0"/>
              </a:endParaRPr>
            </a:p>
          </p:txBody>
        </p:sp>
      </p:grpSp>
      <p:sp>
        <p:nvSpPr>
          <p:cNvPr id="27" name="אליפסה 26"/>
          <p:cNvSpPr/>
          <p:nvPr/>
        </p:nvSpPr>
        <p:spPr>
          <a:xfrm>
            <a:off x="8540981" y="4858542"/>
            <a:ext cx="278950" cy="265342"/>
          </a:xfrm>
          <a:prstGeom prst="ellipse">
            <a:avLst/>
          </a:prstGeom>
          <a:solidFill>
            <a:srgbClr val="749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400" b="1" i="0" u="none" baseline="0"/>
              <a:t>؟</a:t>
            </a:r>
            <a:endParaRPr lang="ar" sz="1400" b="1" dirty="0"/>
          </a:p>
        </p:txBody>
      </p:sp>
      <p:sp>
        <p:nvSpPr>
          <p:cNvPr id="28" name="Rectangle 3"/>
          <p:cNvSpPr/>
          <p:nvPr/>
        </p:nvSpPr>
        <p:spPr>
          <a:xfrm>
            <a:off x="750569" y="4778989"/>
            <a:ext cx="8152171" cy="1179810"/>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 sz="2000" b="1" i="0" u="none" baseline="0" dirty="0">
                <a:solidFill>
                  <a:srgbClr val="74972C"/>
                </a:solidFill>
                <a:latin typeface="Calibri" panose="020F0502020204030204" pitchFamily="34" charset="0"/>
                <a:cs typeface="Calibri" panose="020F0502020204030204" pitchFamily="34" charset="0"/>
              </a:rPr>
              <a:t>       </a:t>
            </a:r>
            <a:r>
              <a:rPr lang="ar" sz="2000" b="1" i="0" u="none" baseline="0" dirty="0">
                <a:solidFill>
                  <a:srgbClr val="74972C"/>
                </a:solidFill>
                <a:latin typeface="Arial" panose="020B0604020202020204" pitchFamily="34" charset="0"/>
                <a:cs typeface="Arial" panose="020B0604020202020204" pitchFamily="34" charset="0"/>
              </a:rPr>
              <a:t>هل تعلمون؟</a:t>
            </a:r>
            <a:endParaRPr lang="ar" sz="2000" b="1" dirty="0">
              <a:solidFill>
                <a:srgbClr val="74972C"/>
              </a:solidFill>
              <a:latin typeface="Arial" panose="020B0604020202020204" pitchFamily="34" charset="0"/>
              <a:cs typeface="Arial" panose="020B0604020202020204" pitchFamily="34" charset="0"/>
            </a:endParaRPr>
          </a:p>
          <a:p>
            <a:pPr algn="r" rtl="1">
              <a:lnSpc>
                <a:spcPct val="150000"/>
              </a:lnSpc>
            </a:pPr>
            <a:r>
              <a:rPr lang="ar" b="0" i="0" u="none" baseline="0" dirty="0">
                <a:latin typeface="Arial" panose="020B0604020202020204" pitchFamily="34" charset="0"/>
                <a:cs typeface="Arial" panose="020B0604020202020204" pitchFamily="34" charset="0"/>
              </a:rPr>
              <a:t>أن السكّر الذي تتم إضافته إلى المنتجات الغذائیة لا یظهر دائما في قائمة المكونات باسم "سكّر"، فهو قد یكون جزءاً من عناصر أخرى مثل العسل، الدّبس (الرّب) ودبس السّكر (العسل الأسود) وغیرها.</a:t>
            </a:r>
            <a:endParaRPr lang="ar" dirty="0">
              <a:latin typeface="Arial" panose="020B0604020202020204" pitchFamily="34" charset="0"/>
              <a:cs typeface="Arial" panose="020B0604020202020204" pitchFamily="34" charset="0"/>
            </a:endParaRPr>
          </a:p>
        </p:txBody>
      </p:sp>
      <p:pic>
        <p:nvPicPr>
          <p:cNvPr id="29" name="Picture 2" descr="Question mark 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307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a:xfrm>
            <a:off x="4399004" y="1460498"/>
            <a:ext cx="4116345" cy="3966907"/>
          </a:xfrm>
        </p:spPr>
        <p:txBody>
          <a:bodyPr>
            <a:normAutofit/>
          </a:bodyPr>
          <a:lstStyle/>
          <a:p>
            <a:pPr marL="0" indent="0" algn="r" rtl="1">
              <a:buNone/>
            </a:pPr>
            <a:r>
              <a:rPr lang="ar" sz="2000" b="0" i="0" u="none" baseline="0" dirty="0"/>
              <a:t>من المهم تناول الكثیر من السكریات من أجل تزوید الجسم بالطاقة.</a:t>
            </a:r>
          </a:p>
          <a:p>
            <a:pPr marL="0" indent="0" algn="r" rtl="1">
              <a:buNone/>
            </a:pPr>
            <a:endParaRPr lang="ar" sz="2000" dirty="0"/>
          </a:p>
        </p:txBody>
      </p:sp>
      <p:grpSp>
        <p:nvGrpSpPr>
          <p:cNvPr id="7" name="קבוצה 6"/>
          <p:cNvGrpSpPr/>
          <p:nvPr/>
        </p:nvGrpSpPr>
        <p:grpSpPr>
          <a:xfrm>
            <a:off x="2791325" y="397090"/>
            <a:ext cx="1780675" cy="1316380"/>
            <a:chOff x="2791325" y="397090"/>
            <a:chExt cx="1780675" cy="1316380"/>
          </a:xfrm>
        </p:grpSpPr>
        <p:sp>
          <p:nvSpPr>
            <p:cNvPr id="8" name="הסבר אליפטי 7"/>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a:p>
          </p:txBody>
        </p:sp>
        <p:sp>
          <p:nvSpPr>
            <p:cNvPr id="9" name="מלבן 8"/>
            <p:cNvSpPr/>
            <p:nvPr/>
          </p:nvSpPr>
          <p:spPr>
            <a:xfrm>
              <a:off x="3003681" y="853240"/>
              <a:ext cx="1311576" cy="369332"/>
            </a:xfrm>
            <a:prstGeom prst="rect">
              <a:avLst/>
            </a:prstGeom>
          </p:spPr>
          <p:txBody>
            <a:bodyPr wrap="none">
              <a:spAutoFit/>
            </a:bodyPr>
            <a:lstStyle/>
            <a:p>
              <a:pPr algn="ctr" rtl="1"/>
              <a:r>
                <a:rPr lang="ar" b="1" i="0" u="none" baseline="0" dirty="0">
                  <a:solidFill>
                    <a:schemeClr val="bg1"/>
                  </a:solidFill>
                </a:rPr>
                <a:t>صحيح أم خطأ؟</a:t>
              </a:r>
              <a:endParaRPr lang="ar" b="1" dirty="0">
                <a:solidFill>
                  <a:schemeClr val="bg1"/>
                </a:solidFill>
              </a:endParaRPr>
            </a:p>
          </p:txBody>
        </p:sp>
      </p:grpSp>
      <p:grpSp>
        <p:nvGrpSpPr>
          <p:cNvPr id="12" name="קבוצה 11"/>
          <p:cNvGrpSpPr/>
          <p:nvPr/>
        </p:nvGrpSpPr>
        <p:grpSpPr>
          <a:xfrm>
            <a:off x="1540596" y="2702360"/>
            <a:ext cx="6770170" cy="2281109"/>
            <a:chOff x="1540596" y="2702360"/>
            <a:chExt cx="6770170" cy="2281109"/>
          </a:xfrm>
        </p:grpSpPr>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540596" y="2702360"/>
              <a:ext cx="2281109" cy="2281109"/>
            </a:xfrm>
            <a:prstGeom prst="rect">
              <a:avLst/>
            </a:prstGeom>
          </p:spPr>
        </p:pic>
        <p:pic>
          <p:nvPicPr>
            <p:cNvPr id="10" name="תמונה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9657" y="2702360"/>
              <a:ext cx="2281109" cy="2281109"/>
            </a:xfrm>
            <a:prstGeom prst="rect">
              <a:avLst/>
            </a:prstGeom>
          </p:spPr>
        </p:pic>
        <p:pic>
          <p:nvPicPr>
            <p:cNvPr id="11" name="תמונה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4667" y="2704068"/>
              <a:ext cx="1522028" cy="2279401"/>
            </a:xfrm>
            <a:prstGeom prst="rect">
              <a:avLst/>
            </a:prstGeom>
          </p:spPr>
        </p:pic>
      </p:grpSp>
      <p:pic>
        <p:nvPicPr>
          <p:cNvPr id="13" name="Picture 2" descr="Question mark 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292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p:txBody>
          <a:bodyPr>
            <a:normAutofit/>
          </a:bodyPr>
          <a:lstStyle/>
          <a:p>
            <a:pPr marL="0" indent="0" algn="r" rtl="1">
              <a:buNone/>
            </a:pPr>
            <a:r>
              <a:rPr lang="ar" sz="2000" b="0" i="0" u="none" baseline="0" dirty="0"/>
              <a:t>من المهم تناول الكثیر من السكریات من أجل تزوید الجسم بالطاقة.</a:t>
            </a:r>
          </a:p>
          <a:p>
            <a:pPr marL="0" indent="0" algn="r" rtl="1">
              <a:buNone/>
            </a:pPr>
            <a:endParaRPr lang="ar" sz="2000" dirty="0"/>
          </a:p>
        </p:txBody>
      </p:sp>
      <p:sp>
        <p:nvSpPr>
          <p:cNvPr id="5" name="מלבן 4"/>
          <p:cNvSpPr/>
          <p:nvPr/>
        </p:nvSpPr>
        <p:spPr>
          <a:xfrm>
            <a:off x="999744" y="3921683"/>
            <a:ext cx="7515606" cy="2000548"/>
          </a:xfrm>
          <a:prstGeom prst="rect">
            <a:avLst/>
          </a:prstGeom>
        </p:spPr>
        <p:txBody>
          <a:bodyPr wrap="square">
            <a:spAutoFit/>
          </a:bodyPr>
          <a:lstStyle/>
          <a:p>
            <a:pPr algn="r" rtl="1"/>
            <a:r>
              <a:rPr lang="ar" sz="2800" b="1" i="0" u="none" baseline="0" dirty="0">
                <a:solidFill>
                  <a:schemeClr val="bg1">
                    <a:lumMod val="50000"/>
                  </a:schemeClr>
                </a:solidFill>
              </a:rPr>
              <a:t>الإجابة: </a:t>
            </a:r>
            <a:r>
              <a:rPr lang="ar" sz="2800" b="1" i="0" u="none" baseline="0" dirty="0">
                <a:solidFill>
                  <a:srgbClr val="FF0000"/>
                </a:solidFill>
              </a:rPr>
              <a:t>خطأ</a:t>
            </a:r>
            <a:endParaRPr lang="ar" b="1" dirty="0">
              <a:solidFill>
                <a:srgbClr val="FF0000"/>
              </a:solidFill>
            </a:endParaRPr>
          </a:p>
          <a:p>
            <a:pPr algn="r" rtl="1"/>
            <a:r>
              <a:rPr lang="ar" sz="2400" b="0" i="0" u="none" baseline="0" dirty="0"/>
              <a:t>صحیح أن السّكریات توفر للجسم طاقة بسرعة (طاقة متاحة) لكنها تكفي لوقت قصیر نسبیا. </a:t>
            </a:r>
            <a:r>
              <a:rPr lang="ar" sz="2400" dirty="0"/>
              <a:t/>
            </a:r>
            <a:br>
              <a:rPr lang="ar" sz="2400" dirty="0"/>
            </a:br>
            <a:r>
              <a:rPr lang="ar" sz="2400" b="0" i="0" u="none" baseline="0" dirty="0"/>
              <a:t>من الأفضل الحصول على الطاقة من أطعمة مثل: الخبز، الباستا، الأرز، البطاطا أو الذرة.</a:t>
            </a:r>
            <a:endParaRPr lang="ar" sz="2400"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2743" y="2155820"/>
            <a:ext cx="1905000" cy="1271016"/>
          </a:xfrm>
          <a:prstGeom prst="rect">
            <a:avLst/>
          </a:prstGeom>
        </p:spPr>
      </p:pic>
      <p:pic>
        <p:nvPicPr>
          <p:cNvPr id="13" name="תמונה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36607" y="2176465"/>
            <a:ext cx="1861752" cy="1250371"/>
          </a:xfrm>
          <a:prstGeom prst="rect">
            <a:avLst/>
          </a:prstGeom>
        </p:spPr>
      </p:pic>
      <p:pic>
        <p:nvPicPr>
          <p:cNvPr id="16" name="תמונה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6158" y="2153677"/>
            <a:ext cx="1256065" cy="1256065"/>
          </a:xfrm>
          <a:prstGeom prst="rect">
            <a:avLst/>
          </a:prstGeom>
        </p:spPr>
      </p:pic>
      <p:pic>
        <p:nvPicPr>
          <p:cNvPr id="17" name="תמונה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8012" y="2153677"/>
            <a:ext cx="1593762" cy="1260244"/>
          </a:xfrm>
          <a:prstGeom prst="rect">
            <a:avLst/>
          </a:prstGeom>
        </p:spPr>
      </p:pic>
      <p:pic>
        <p:nvPicPr>
          <p:cNvPr id="10" name="Picture 2" descr="Question mark 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999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a:xfrm>
            <a:off x="4695568" y="1460498"/>
            <a:ext cx="3819782" cy="3966907"/>
          </a:xfrm>
        </p:spPr>
        <p:txBody>
          <a:bodyPr>
            <a:normAutofit/>
          </a:bodyPr>
          <a:lstStyle/>
          <a:p>
            <a:pPr marL="0" indent="0" algn="r" rtl="1">
              <a:buNone/>
            </a:pPr>
            <a:r>
              <a:rPr lang="ar" sz="2000" b="0" i="0" u="none" baseline="0"/>
              <a:t>عندما نتناول كمیات كبیرة من السكر، تزداد مخاطر الإصابة بمختلف الأمراض.</a:t>
            </a:r>
          </a:p>
          <a:p>
            <a:pPr marL="0" indent="0" algn="r" rtl="1">
              <a:buNone/>
            </a:pPr>
            <a:endParaRPr lang="ar" sz="2000" dirty="0"/>
          </a:p>
        </p:txBody>
      </p:sp>
      <p:grpSp>
        <p:nvGrpSpPr>
          <p:cNvPr id="9" name="קבוצה 8"/>
          <p:cNvGrpSpPr/>
          <p:nvPr/>
        </p:nvGrpSpPr>
        <p:grpSpPr>
          <a:xfrm>
            <a:off x="2791325" y="397090"/>
            <a:ext cx="1780675" cy="1316380"/>
            <a:chOff x="2791325" y="397090"/>
            <a:chExt cx="1780675" cy="1316380"/>
          </a:xfrm>
        </p:grpSpPr>
        <p:sp>
          <p:nvSpPr>
            <p:cNvPr id="10" name="הסבר אליפטי 9"/>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a:p>
          </p:txBody>
        </p:sp>
        <p:sp>
          <p:nvSpPr>
            <p:cNvPr id="11" name="מלבן 10"/>
            <p:cNvSpPr/>
            <p:nvPr/>
          </p:nvSpPr>
          <p:spPr>
            <a:xfrm>
              <a:off x="3003681" y="853240"/>
              <a:ext cx="1311576" cy="369332"/>
            </a:xfrm>
            <a:prstGeom prst="rect">
              <a:avLst/>
            </a:prstGeom>
          </p:spPr>
          <p:txBody>
            <a:bodyPr wrap="none">
              <a:spAutoFit/>
            </a:bodyPr>
            <a:lstStyle/>
            <a:p>
              <a:pPr algn="ctr" rtl="1"/>
              <a:r>
                <a:rPr lang="ar" b="1" i="0" u="none" baseline="0" dirty="0">
                  <a:solidFill>
                    <a:schemeClr val="bg1"/>
                  </a:solidFill>
                </a:rPr>
                <a:t>صحيح أم خطأ؟</a:t>
              </a:r>
              <a:endParaRPr lang="ar" b="1" dirty="0">
                <a:solidFill>
                  <a:schemeClr val="bg1"/>
                </a:solidFill>
              </a:endParaRPr>
            </a:p>
          </p:txBody>
        </p:sp>
      </p:gr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1970" y="2245053"/>
            <a:ext cx="3912503" cy="3912503"/>
          </a:xfrm>
          <a:prstGeom prst="rect">
            <a:avLst/>
          </a:prstGeom>
        </p:spPr>
      </p:pic>
      <p:sp>
        <p:nvSpPr>
          <p:cNvPr id="5" name="מלבן 4"/>
          <p:cNvSpPr/>
          <p:nvPr/>
        </p:nvSpPr>
        <p:spPr>
          <a:xfrm>
            <a:off x="4644891" y="3588120"/>
            <a:ext cx="654346" cy="1015663"/>
          </a:xfrm>
          <a:prstGeom prst="rect">
            <a:avLst/>
          </a:prstGeom>
          <a:noFill/>
        </p:spPr>
        <p:txBody>
          <a:bodyPr wrap="none" lIns="91440" tIns="45720" rIns="91440" bIns="45720">
            <a:spAutoFit/>
          </a:bodyPr>
          <a:lstStyle/>
          <a:p>
            <a:pPr algn="ctr" rtl="1"/>
            <a:r>
              <a:rPr lang="ar" sz="6000" b="1" i="0" u="none" cap="none" spc="0" baseline="0">
                <a:ln w="22225">
                  <a:solidFill>
                    <a:schemeClr val="accent2"/>
                  </a:solidFill>
                  <a:prstDash val="solid"/>
                </a:ln>
                <a:solidFill>
                  <a:schemeClr val="accent2">
                    <a:lumMod val="40000"/>
                    <a:lumOff val="60000"/>
                  </a:schemeClr>
                </a:solidFill>
                <a:effectLst/>
              </a:rPr>
              <a:t>؟</a:t>
            </a:r>
            <a:endParaRPr lang="ar" sz="6000" b="1" cap="none" spc="0" dirty="0">
              <a:ln w="22225">
                <a:solidFill>
                  <a:schemeClr val="accent2"/>
                </a:solidFill>
                <a:prstDash val="solid"/>
              </a:ln>
              <a:solidFill>
                <a:schemeClr val="accent2">
                  <a:lumMod val="40000"/>
                  <a:lumOff val="60000"/>
                </a:schemeClr>
              </a:solidFill>
              <a:effectLst/>
            </a:endParaRPr>
          </a:p>
        </p:txBody>
      </p:sp>
      <p:pic>
        <p:nvPicPr>
          <p:cNvPr id="12" name="Picture 2" descr="Question mark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96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p:txBody>
          <a:bodyPr>
            <a:normAutofit/>
          </a:bodyPr>
          <a:lstStyle/>
          <a:p>
            <a:pPr marL="0" indent="0" algn="r" rtl="1">
              <a:buNone/>
            </a:pPr>
            <a:r>
              <a:rPr lang="ar" sz="2000" b="0" i="0" u="none" baseline="0" dirty="0"/>
              <a:t>عندما نتناول كمیات كبیرة من السكر، تزداد مخاطر الإصابة بمختلف الأمراض.</a:t>
            </a:r>
            <a:endParaRPr lang="ar" sz="2000" dirty="0"/>
          </a:p>
          <a:p>
            <a:pPr marL="0" indent="0" algn="r" rtl="1">
              <a:buNone/>
            </a:pPr>
            <a:endParaRPr lang="ar" sz="2000" dirty="0"/>
          </a:p>
        </p:txBody>
      </p:sp>
      <p:sp>
        <p:nvSpPr>
          <p:cNvPr id="5" name="מלבן 4"/>
          <p:cNvSpPr/>
          <p:nvPr/>
        </p:nvSpPr>
        <p:spPr>
          <a:xfrm>
            <a:off x="999744" y="4440667"/>
            <a:ext cx="7515606" cy="1631216"/>
          </a:xfrm>
          <a:prstGeom prst="rect">
            <a:avLst/>
          </a:prstGeom>
        </p:spPr>
        <p:txBody>
          <a:bodyPr wrap="square">
            <a:spAutoFit/>
          </a:bodyPr>
          <a:lstStyle/>
          <a:p>
            <a:pPr algn="r" rtl="1"/>
            <a:r>
              <a:rPr lang="ar" sz="2800" b="1" i="0" u="none" baseline="0">
                <a:solidFill>
                  <a:schemeClr val="bg1">
                    <a:lumMod val="50000"/>
                  </a:schemeClr>
                </a:solidFill>
              </a:rPr>
              <a:t>الإجابة: </a:t>
            </a:r>
            <a:r>
              <a:rPr lang="ar" sz="2800" b="1" i="0" u="none" baseline="0">
                <a:solidFill>
                  <a:srgbClr val="74972C"/>
                </a:solidFill>
              </a:rPr>
              <a:t>صحيح</a:t>
            </a:r>
            <a:endParaRPr lang="ar" b="1" dirty="0">
              <a:solidFill>
                <a:srgbClr val="74972C"/>
              </a:solidFill>
            </a:endParaRPr>
          </a:p>
          <a:p>
            <a:pPr algn="r" rtl="1"/>
            <a:r>
              <a:rPr lang="ar" sz="2400" b="0" i="0" u="none" baseline="0"/>
              <a:t>یزید استهلاك السكر بكمیات كبیرة من مخاطر الإصابة بالسّمنة، وفي أعقاب ذلك الإصابة بأمراض مثل السكري، ارتفاع ضغط الدم ومشاكل القلب. من شأن استهلاك السكر الزائد عن الحد أن یسبب الضرر للأسنان.</a:t>
            </a:r>
            <a:endParaRPr lang="ar" sz="2400" dirty="0"/>
          </a:p>
        </p:txBody>
      </p:sp>
      <p:pic>
        <p:nvPicPr>
          <p:cNvPr id="8" name="תמונה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0595" y="1941472"/>
            <a:ext cx="2364260" cy="2364260"/>
          </a:xfrm>
          <a:prstGeom prst="rect">
            <a:avLst/>
          </a:prstGeom>
        </p:spPr>
      </p:pic>
      <p:sp>
        <p:nvSpPr>
          <p:cNvPr id="9" name="מלבן 8"/>
          <p:cNvSpPr/>
          <p:nvPr/>
        </p:nvSpPr>
        <p:spPr>
          <a:xfrm>
            <a:off x="4324888" y="2615770"/>
            <a:ext cx="1375673" cy="1015663"/>
          </a:xfrm>
          <a:prstGeom prst="rect">
            <a:avLst/>
          </a:prstGeom>
          <a:noFill/>
        </p:spPr>
        <p:txBody>
          <a:bodyPr wrap="square" lIns="91440" tIns="45720" rIns="91440" bIns="45720">
            <a:spAutoFit/>
          </a:bodyPr>
          <a:lstStyle/>
          <a:p>
            <a:pPr algn="ctr" rtl="1"/>
            <a:r>
              <a:rPr lang="ar" sz="6000" b="1" i="0" u="none" cap="none" spc="0" baseline="0">
                <a:ln w="22225">
                  <a:solidFill>
                    <a:schemeClr val="accent2"/>
                  </a:solidFill>
                  <a:prstDash val="solid"/>
                </a:ln>
                <a:solidFill>
                  <a:schemeClr val="accent2">
                    <a:lumMod val="40000"/>
                    <a:lumOff val="60000"/>
                  </a:schemeClr>
                </a:solidFill>
                <a:effectLst/>
              </a:rPr>
              <a:t>!</a:t>
            </a:r>
            <a:endParaRPr lang="ar" sz="6000" b="1" cap="none" spc="0" dirty="0">
              <a:ln w="22225">
                <a:solidFill>
                  <a:schemeClr val="accent2"/>
                </a:solidFill>
                <a:prstDash val="solid"/>
              </a:ln>
              <a:solidFill>
                <a:schemeClr val="accent2">
                  <a:lumMod val="40000"/>
                  <a:lumOff val="60000"/>
                </a:schemeClr>
              </a:solidFill>
              <a:effectLst/>
            </a:endParaRPr>
          </a:p>
        </p:txBody>
      </p:sp>
      <p:pic>
        <p:nvPicPr>
          <p:cNvPr id="10"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0577" y="3717029"/>
            <a:ext cx="803423" cy="919018"/>
          </a:xfrm>
          <a:prstGeom prst="rect">
            <a:avLst/>
          </a:prstGeom>
        </p:spPr>
      </p:pic>
      <p:pic>
        <p:nvPicPr>
          <p:cNvPr id="11" name="Picture 2" descr="Question mark 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614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a:xfrm>
            <a:off x="628650" y="1460498"/>
            <a:ext cx="7886699" cy="3966907"/>
          </a:xfrm>
        </p:spPr>
        <p:txBody>
          <a:bodyPr>
            <a:normAutofit/>
          </a:bodyPr>
          <a:lstStyle/>
          <a:p>
            <a:pPr marL="0" indent="0" algn="r" rtl="1">
              <a:buNone/>
            </a:pPr>
            <a:r>
              <a:rPr lang="ar" sz="2000" b="0" i="0" u="none" baseline="0"/>
              <a:t>كم ملعقة سكر، كحدّ أقصى، یسمح باستهلاكها في الیوم؟</a:t>
            </a:r>
          </a:p>
          <a:p>
            <a:pPr marL="0" indent="0" algn="r" rtl="1">
              <a:buNone/>
            </a:pPr>
            <a:r>
              <a:rPr lang="ar" sz="2000" b="0" i="0" u="none" baseline="0"/>
              <a:t>أ. 2</a:t>
            </a:r>
          </a:p>
          <a:p>
            <a:pPr marL="0" indent="0" algn="r" rtl="1">
              <a:buNone/>
            </a:pPr>
            <a:r>
              <a:rPr lang="ar" sz="2000" b="0" i="0" u="none" baseline="0"/>
              <a:t>ب. 10</a:t>
            </a:r>
          </a:p>
          <a:p>
            <a:pPr marL="0" indent="0" algn="r" rtl="1">
              <a:buNone/>
            </a:pPr>
            <a:r>
              <a:rPr lang="ar" sz="2000" b="0" i="0" u="none" baseline="0"/>
              <a:t>ج. 20</a:t>
            </a:r>
          </a:p>
          <a:p>
            <a:pPr marL="0" indent="0" algn="r" rtl="1">
              <a:buNone/>
            </a:pPr>
            <a:r>
              <a:rPr lang="ar" sz="2000" b="0" i="0" u="none" baseline="0"/>
              <a:t>د. 35</a:t>
            </a:r>
          </a:p>
          <a:p>
            <a:pPr marL="0" indent="0" algn="r" rtl="1">
              <a:buNone/>
            </a:pPr>
            <a:endParaRPr lang="ar" sz="2000" dirty="0"/>
          </a:p>
        </p:txBody>
      </p:sp>
      <p:pic>
        <p:nvPicPr>
          <p:cNvPr id="29704" name="Picture 8" descr="Sugar 'extremism' - it is vital to remember obesity is not caused ..."/>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527049" y="1230196"/>
            <a:ext cx="4079813" cy="24883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Question mark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23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קבוצה 15"/>
          <p:cNvGrpSpPr/>
          <p:nvPr/>
        </p:nvGrpSpPr>
        <p:grpSpPr>
          <a:xfrm>
            <a:off x="716403" y="4276068"/>
            <a:ext cx="8207787" cy="1508105"/>
            <a:chOff x="714268" y="1392137"/>
            <a:chExt cx="8207787" cy="1216958"/>
          </a:xfrm>
        </p:grpSpPr>
        <p:sp>
          <p:nvSpPr>
            <p:cNvPr id="17" name="מלבן עם פינה יחידה חתוכה 16"/>
            <p:cNvSpPr/>
            <p:nvPr/>
          </p:nvSpPr>
          <p:spPr>
            <a:xfrm flipH="1">
              <a:off x="714268" y="1392137"/>
              <a:ext cx="8207787" cy="1216958"/>
            </a:xfrm>
            <a:prstGeom prst="snip1Rect">
              <a:avLst>
                <a:gd name="adj" fmla="val 27828"/>
              </a:avLst>
            </a:prstGeom>
            <a:solidFill>
              <a:schemeClr val="bg1"/>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ar">
                <a:solidFill>
                  <a:schemeClr val="dk1"/>
                </a:solidFill>
                <a:latin typeface="Calibri" panose="020F0502020204030204" pitchFamily="34" charset="0"/>
                <a:cs typeface="Calibri" panose="020F0502020204030204" pitchFamily="34" charset="0"/>
              </a:endParaRPr>
            </a:p>
          </p:txBody>
        </p:sp>
        <p:sp>
          <p:nvSpPr>
            <p:cNvPr id="18" name="משולש שווה שוקיים 17"/>
            <p:cNvSpPr/>
            <p:nvPr/>
          </p:nvSpPr>
          <p:spPr>
            <a:xfrm>
              <a:off x="730936" y="1394713"/>
              <a:ext cx="418012" cy="324000"/>
            </a:xfrm>
            <a:prstGeom prst="triangle">
              <a:avLst>
                <a:gd name="adj" fmla="val 77062"/>
              </a:avLst>
            </a:prstGeom>
            <a:solidFill>
              <a:schemeClr val="bg1">
                <a:lumMod val="85000"/>
              </a:schemeClr>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ar">
                <a:solidFill>
                  <a:schemeClr val="dk1"/>
                </a:solidFill>
                <a:latin typeface="Calibri" panose="020F0502020204030204" pitchFamily="34" charset="0"/>
                <a:cs typeface="Calibri" panose="020F0502020204030204" pitchFamily="34" charset="0"/>
              </a:endParaRPr>
            </a:p>
          </p:txBody>
        </p:sp>
      </p:grpSp>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a:xfrm>
            <a:off x="628650" y="1460499"/>
            <a:ext cx="7886699" cy="1269054"/>
          </a:xfrm>
        </p:spPr>
        <p:txBody>
          <a:bodyPr>
            <a:normAutofit/>
          </a:bodyPr>
          <a:lstStyle/>
          <a:p>
            <a:pPr marL="0" indent="0" algn="r" rtl="1">
              <a:buNone/>
            </a:pPr>
            <a:r>
              <a:rPr lang="ar" sz="2000" b="0" i="0" u="none" baseline="0"/>
              <a:t>كم ملعقة سكر، كحدّ أقصى، یسمح باستهلاكها في الیوم؟</a:t>
            </a:r>
          </a:p>
          <a:p>
            <a:pPr marL="0" indent="0" algn="r" rtl="1">
              <a:buNone/>
            </a:pPr>
            <a:endParaRPr lang="ar" sz="2000" dirty="0"/>
          </a:p>
        </p:txBody>
      </p:sp>
      <p:sp>
        <p:nvSpPr>
          <p:cNvPr id="7" name="מלבן 6"/>
          <p:cNvSpPr/>
          <p:nvPr/>
        </p:nvSpPr>
        <p:spPr>
          <a:xfrm>
            <a:off x="3732006" y="2628343"/>
            <a:ext cx="4783344" cy="892552"/>
          </a:xfrm>
          <a:prstGeom prst="rect">
            <a:avLst/>
          </a:prstGeom>
        </p:spPr>
        <p:txBody>
          <a:bodyPr wrap="square">
            <a:spAutoFit/>
          </a:bodyPr>
          <a:lstStyle/>
          <a:p>
            <a:pPr algn="r" rtl="1"/>
            <a:r>
              <a:rPr lang="ar" sz="2800" b="1" i="0" u="none" baseline="0" dirty="0">
                <a:solidFill>
                  <a:schemeClr val="bg1">
                    <a:lumMod val="50000"/>
                  </a:schemeClr>
                </a:solidFill>
              </a:rPr>
              <a:t>الإجابة: </a:t>
            </a:r>
            <a:r>
              <a:rPr lang="ar" sz="2800" b="1" i="0" u="none" baseline="0" dirty="0">
                <a:solidFill>
                  <a:srgbClr val="74972C"/>
                </a:solidFill>
              </a:rPr>
              <a:t>"ب"</a:t>
            </a:r>
            <a:endParaRPr lang="ar" b="1" dirty="0">
              <a:solidFill>
                <a:srgbClr val="74972C"/>
              </a:solidFill>
            </a:endParaRPr>
          </a:p>
          <a:p>
            <a:pPr algn="r" rtl="1"/>
            <a:r>
              <a:rPr lang="ar" sz="2400" b="0" i="0" u="none" baseline="0" dirty="0"/>
              <a:t>من المفضل استهلاك ما لا یزید عن 10 ملاعق سكر (صغیرة) في الیوم.</a:t>
            </a:r>
            <a:endParaRPr lang="ar" sz="2400" dirty="0"/>
          </a:p>
        </p:txBody>
      </p:sp>
      <p:pic>
        <p:nvPicPr>
          <p:cNvPr id="9" name="Picture 8" descr="Sugar 'extremism' - it is vital to remember obesity is not caused ..."/>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527048" y="961219"/>
            <a:ext cx="4079813" cy="2488364"/>
          </a:xfrm>
          <a:prstGeom prst="rect">
            <a:avLst/>
          </a:prstGeom>
          <a:noFill/>
          <a:extLst>
            <a:ext uri="{909E8E84-426E-40DD-AFC4-6F175D3DCCD1}">
              <a14:hiddenFill xmlns:a14="http://schemas.microsoft.com/office/drawing/2010/main">
                <a:solidFill>
                  <a:srgbClr val="FFFFFF"/>
                </a:solidFill>
              </a14:hiddenFill>
            </a:ext>
          </a:extLst>
        </p:spPr>
      </p:pic>
      <p:sp>
        <p:nvSpPr>
          <p:cNvPr id="14" name="אליפסה 13"/>
          <p:cNvSpPr/>
          <p:nvPr/>
        </p:nvSpPr>
        <p:spPr>
          <a:xfrm>
            <a:off x="8540981" y="4355622"/>
            <a:ext cx="278950" cy="265342"/>
          </a:xfrm>
          <a:prstGeom prst="ellipse">
            <a:avLst/>
          </a:prstGeom>
          <a:solidFill>
            <a:srgbClr val="749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400" b="1" i="0" u="none" baseline="0"/>
              <a:t>؟</a:t>
            </a:r>
            <a:endParaRPr lang="ar" sz="1400" b="1" dirty="0"/>
          </a:p>
        </p:txBody>
      </p:sp>
      <p:sp>
        <p:nvSpPr>
          <p:cNvPr id="15" name="Rectangle 3"/>
          <p:cNvSpPr/>
          <p:nvPr/>
        </p:nvSpPr>
        <p:spPr>
          <a:xfrm>
            <a:off x="750569" y="4276069"/>
            <a:ext cx="8152171" cy="1508105"/>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 sz="2000" b="1" i="0" u="none" baseline="0" dirty="0">
                <a:solidFill>
                  <a:srgbClr val="74972C"/>
                </a:solidFill>
                <a:latin typeface="Calibri" panose="020F0502020204030204" pitchFamily="34" charset="0"/>
                <a:cs typeface="Calibri" panose="020F0502020204030204" pitchFamily="34" charset="0"/>
              </a:rPr>
              <a:t>       </a:t>
            </a:r>
            <a:r>
              <a:rPr lang="ar" sz="2000" b="1" i="0" u="none" baseline="0" dirty="0">
                <a:solidFill>
                  <a:srgbClr val="74972C"/>
                </a:solidFill>
                <a:latin typeface="Arial" panose="020B0604020202020204" pitchFamily="34" charset="0"/>
                <a:cs typeface="Arial" panose="020B0604020202020204" pitchFamily="34" charset="0"/>
              </a:rPr>
              <a:t>هل تعلمون؟</a:t>
            </a:r>
            <a:endParaRPr lang="ar" sz="2000" b="1" dirty="0">
              <a:solidFill>
                <a:srgbClr val="74972C"/>
              </a:solidFill>
              <a:latin typeface="Arial" panose="020B0604020202020204" pitchFamily="34" charset="0"/>
              <a:cs typeface="Arial" panose="020B0604020202020204" pitchFamily="34" charset="0"/>
            </a:endParaRPr>
          </a:p>
          <a:p>
            <a:pPr algn="r" rtl="1"/>
            <a:r>
              <a:rPr lang="ar" b="0" i="0" u="none" baseline="0" dirty="0">
                <a:latin typeface="Arial" panose="020B0604020202020204" pitchFamily="34" charset="0"/>
                <a:cs typeface="Arial" panose="020B0604020202020204" pitchFamily="34" charset="0"/>
              </a:rPr>
              <a:t>تحتوي علبة مشروب محلّى أو مشروب غازي على ما بین 10 إلى 14 ملعقة صغيرة من السكر، وهي كمیة أكبر من كل الكمیة الیومیة الموصى بها.</a:t>
            </a:r>
          </a:p>
          <a:p>
            <a:pPr algn="r" rtl="1"/>
            <a:r>
              <a:rPr lang="ar" b="0" i="0" u="none" baseline="0" dirty="0">
                <a:latin typeface="Arial" panose="020B0604020202020204" pitchFamily="34" charset="0"/>
                <a:cs typeface="Arial" panose="020B0604020202020204" pitchFamily="34" charset="0"/>
              </a:rPr>
              <a:t>یستهلك أبناء الشبیبة في إسرائیل، بالمعدّل، 35 ملعقة صغیرة من السّكر في الیوم، حیث یأتي نصفها من المشروبات المحلّاة.</a:t>
            </a:r>
            <a:endParaRPr lang="ar" dirty="0">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048" y="5157216"/>
            <a:ext cx="1021321" cy="1021321"/>
          </a:xfrm>
          <a:prstGeom prst="rect">
            <a:avLst/>
          </a:prstGeom>
        </p:spPr>
      </p:pic>
      <p:pic>
        <p:nvPicPr>
          <p:cNvPr id="21" name="Picture 2" descr="Question mark 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09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p:txBody>
          <a:bodyPr>
            <a:normAutofit/>
          </a:bodyPr>
          <a:lstStyle/>
          <a:p>
            <a:pPr marL="0" indent="0" algn="r" rtl="1">
              <a:buNone/>
            </a:pPr>
            <a:r>
              <a:rPr lang="ar" sz="2000" b="0" i="0" u="none" baseline="0" dirty="0"/>
              <a:t>یتواجد الصودیوم في المأكولات المالحة بالأساس.</a:t>
            </a:r>
            <a:endParaRPr lang="ar" sz="2000" dirty="0"/>
          </a:p>
          <a:p>
            <a:pPr marL="0" indent="0" algn="r" rtl="1">
              <a:buNone/>
            </a:pPr>
            <a:endParaRPr lang="ar" sz="2000" dirty="0"/>
          </a:p>
        </p:txBody>
      </p:sp>
      <p:grpSp>
        <p:nvGrpSpPr>
          <p:cNvPr id="7" name="קבוצה 6"/>
          <p:cNvGrpSpPr/>
          <p:nvPr/>
        </p:nvGrpSpPr>
        <p:grpSpPr>
          <a:xfrm>
            <a:off x="2562184" y="397090"/>
            <a:ext cx="1780675" cy="1316380"/>
            <a:chOff x="2791325" y="397090"/>
            <a:chExt cx="1780675" cy="1316380"/>
          </a:xfrm>
        </p:grpSpPr>
        <p:sp>
          <p:nvSpPr>
            <p:cNvPr id="8" name="הסבר אליפטי 7"/>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a:p>
          </p:txBody>
        </p:sp>
        <p:sp>
          <p:nvSpPr>
            <p:cNvPr id="9" name="מלבן 8"/>
            <p:cNvSpPr/>
            <p:nvPr/>
          </p:nvSpPr>
          <p:spPr>
            <a:xfrm>
              <a:off x="3003681" y="853240"/>
              <a:ext cx="1311576" cy="369332"/>
            </a:xfrm>
            <a:prstGeom prst="rect">
              <a:avLst/>
            </a:prstGeom>
          </p:spPr>
          <p:txBody>
            <a:bodyPr wrap="none">
              <a:spAutoFit/>
            </a:bodyPr>
            <a:lstStyle/>
            <a:p>
              <a:pPr algn="ctr" rtl="1"/>
              <a:r>
                <a:rPr lang="ar" b="1" i="0" u="none" baseline="0" dirty="0">
                  <a:solidFill>
                    <a:schemeClr val="bg1"/>
                  </a:solidFill>
                </a:rPr>
                <a:t>صحيح أم خطأ؟</a:t>
              </a:r>
              <a:endParaRPr lang="ar" b="1" dirty="0">
                <a:solidFill>
                  <a:schemeClr val="bg1"/>
                </a:solidFill>
              </a:endParaRPr>
            </a:p>
          </p:txBody>
        </p:sp>
      </p:grpSp>
      <p:pic>
        <p:nvPicPr>
          <p:cNvPr id="10" name="תמונה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7361" y="2569889"/>
            <a:ext cx="1985861" cy="1728905"/>
          </a:xfrm>
          <a:prstGeom prst="rect">
            <a:avLst/>
          </a:prstGeom>
        </p:spPr>
      </p:pic>
      <p:pic>
        <p:nvPicPr>
          <p:cNvPr id="11" name="תמונה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515" y="2569889"/>
            <a:ext cx="3181338" cy="1732965"/>
          </a:xfrm>
          <a:prstGeom prst="rect">
            <a:avLst/>
          </a:prstGeom>
        </p:spPr>
      </p:pic>
      <p:pic>
        <p:nvPicPr>
          <p:cNvPr id="13" name="תמונה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4084" y="2569889"/>
            <a:ext cx="2182046" cy="1728905"/>
          </a:xfrm>
          <a:prstGeom prst="rect">
            <a:avLst/>
          </a:prstGeom>
        </p:spPr>
      </p:pic>
      <p:pic>
        <p:nvPicPr>
          <p:cNvPr id="12" name="Picture 2" descr="Question mark 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33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מעוגל 10"/>
          <p:cNvSpPr/>
          <p:nvPr/>
        </p:nvSpPr>
        <p:spPr>
          <a:xfrm>
            <a:off x="2124326" y="2289023"/>
            <a:ext cx="2355395" cy="2013001"/>
          </a:xfrm>
          <a:prstGeom prst="roundRect">
            <a:avLst>
              <a:gd name="adj" fmla="val 0"/>
            </a:avLst>
          </a:prstGeom>
          <a:solidFill>
            <a:srgbClr val="FF0000"/>
          </a:solidFill>
        </p:spPr>
        <p:style>
          <a:lnRef idx="2">
            <a:schemeClr val="accent2"/>
          </a:lnRef>
          <a:fillRef idx="1">
            <a:schemeClr val="lt1"/>
          </a:fillRef>
          <a:effectRef idx="0">
            <a:schemeClr val="accent2"/>
          </a:effectRef>
          <a:fontRef idx="minor">
            <a:schemeClr val="dk1"/>
          </a:fontRef>
        </p:style>
        <p:txBody>
          <a:bodyPr rtlCol="1" anchor="ctr"/>
          <a:lstStyle/>
          <a:p>
            <a:pPr algn="ctr" rtl="1"/>
            <a:endParaRPr lang="ar"/>
          </a:p>
        </p:txBody>
      </p:sp>
      <p:sp>
        <p:nvSpPr>
          <p:cNvPr id="7" name="מלבן מעוגל 6"/>
          <p:cNvSpPr/>
          <p:nvPr/>
        </p:nvSpPr>
        <p:spPr>
          <a:xfrm>
            <a:off x="5338119" y="2265406"/>
            <a:ext cx="2438400" cy="2045474"/>
          </a:xfrm>
          <a:prstGeom prst="roundRect">
            <a:avLst>
              <a:gd name="adj" fmla="val 0"/>
            </a:avLst>
          </a:prstGeom>
          <a:solidFill>
            <a:srgbClr val="6ECC54"/>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1"/>
            <a:endParaRPr lang="ar"/>
          </a:p>
        </p:txBody>
      </p:sp>
      <p:sp>
        <p:nvSpPr>
          <p:cNvPr id="2" name="כותרת 1"/>
          <p:cNvSpPr>
            <a:spLocks noGrp="1"/>
          </p:cNvSpPr>
          <p:nvPr>
            <p:ph type="title"/>
          </p:nvPr>
        </p:nvSpPr>
        <p:spPr/>
        <p:txBody>
          <a:bodyPr/>
          <a:lstStyle/>
          <a:p>
            <a:pPr algn="r" rtl="1"/>
            <a:r>
              <a:rPr lang="ar" b="1" i="0" u="none" baseline="0" dirty="0"/>
              <a:t>صحي أم غير صحي؟ - فعالية زوجية</a:t>
            </a:r>
            <a:endParaRPr lang="ar" dirty="0"/>
          </a:p>
        </p:txBody>
      </p:sp>
      <p:sp>
        <p:nvSpPr>
          <p:cNvPr id="3" name="מציין מיקום תוכן 2"/>
          <p:cNvSpPr>
            <a:spLocks noGrp="1"/>
          </p:cNvSpPr>
          <p:nvPr>
            <p:ph idx="1"/>
          </p:nvPr>
        </p:nvSpPr>
        <p:spPr/>
        <p:txBody>
          <a:bodyPr>
            <a:normAutofit/>
          </a:bodyPr>
          <a:lstStyle/>
          <a:p>
            <a:pPr marL="0" indent="0" algn="r" rtl="1">
              <a:buNone/>
            </a:pPr>
            <a:r>
              <a:rPr lang="ar" sz="2000" b="0" i="0" u="none" baseline="0" dirty="0"/>
              <a:t>قوموا بتصنيف المُنتجات الغذائية التي شاهدتموها في الفيديو إلى مجموعتين:</a:t>
            </a:r>
          </a:p>
        </p:txBody>
      </p:sp>
      <p:sp>
        <p:nvSpPr>
          <p:cNvPr id="5" name="מלבן 4"/>
          <p:cNvSpPr/>
          <p:nvPr/>
        </p:nvSpPr>
        <p:spPr>
          <a:xfrm>
            <a:off x="2245535" y="2337281"/>
            <a:ext cx="2117888" cy="369332"/>
          </a:xfrm>
          <a:prstGeom prst="rect">
            <a:avLst/>
          </a:prstGeom>
        </p:spPr>
        <p:txBody>
          <a:bodyPr wrap="none">
            <a:spAutoFit/>
          </a:bodyPr>
          <a:lstStyle/>
          <a:p>
            <a:pPr algn="ctr" rtl="1"/>
            <a:r>
              <a:rPr lang="ar" b="0" i="0" u="none" baseline="0" dirty="0">
                <a:solidFill>
                  <a:schemeClr val="bg1"/>
                </a:solidFill>
              </a:rPr>
              <a:t>مُنتجات غذائية غير صحيّة</a:t>
            </a:r>
            <a:endParaRPr lang="ar" dirty="0">
              <a:solidFill>
                <a:schemeClr val="bg1"/>
              </a:solidFill>
            </a:endParaRPr>
          </a:p>
        </p:txBody>
      </p:sp>
      <p:sp>
        <p:nvSpPr>
          <p:cNvPr id="6" name="מלבן 5"/>
          <p:cNvSpPr/>
          <p:nvPr/>
        </p:nvSpPr>
        <p:spPr>
          <a:xfrm>
            <a:off x="5675507" y="2318072"/>
            <a:ext cx="1763624" cy="369332"/>
          </a:xfrm>
          <a:prstGeom prst="rect">
            <a:avLst/>
          </a:prstGeom>
        </p:spPr>
        <p:txBody>
          <a:bodyPr wrap="none">
            <a:spAutoFit/>
          </a:bodyPr>
          <a:lstStyle/>
          <a:p>
            <a:pPr algn="ctr" rtl="1"/>
            <a:r>
              <a:rPr lang="ar" b="0" i="0" u="none" baseline="0" dirty="0">
                <a:solidFill>
                  <a:schemeClr val="bg1"/>
                </a:solidFill>
              </a:rPr>
              <a:t>مُنتجات غذائية صحيّة</a:t>
            </a:r>
            <a:endParaRPr lang="ar" dirty="0">
              <a:solidFill>
                <a:schemeClr val="bg1"/>
              </a:solidFill>
            </a:endParaRPr>
          </a:p>
        </p:txBody>
      </p:sp>
      <p:pic>
        <p:nvPicPr>
          <p:cNvPr id="9" name="תמונה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5790" y="2754871"/>
            <a:ext cx="2192466" cy="1460476"/>
          </a:xfrm>
          <a:prstGeom prst="rect">
            <a:avLst/>
          </a:prstGeom>
        </p:spPr>
      </p:pic>
      <p:pic>
        <p:nvPicPr>
          <p:cNvPr id="13" name="תמונה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1086" y="2754871"/>
            <a:ext cx="2192466" cy="1460477"/>
          </a:xfrm>
          <a:prstGeom prst="rect">
            <a:avLst/>
          </a:prstGeom>
        </p:spPr>
      </p:pic>
    </p:spTree>
    <p:extLst>
      <p:ext uri="{BB962C8B-B14F-4D97-AF65-F5344CB8AC3E}">
        <p14:creationId xmlns:p14="http://schemas.microsoft.com/office/powerpoint/2010/main" val="632654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p:txBody>
          <a:bodyPr>
            <a:normAutofit/>
          </a:bodyPr>
          <a:lstStyle/>
          <a:p>
            <a:pPr marL="0" indent="0" algn="r" rtl="1">
              <a:buNone/>
            </a:pPr>
            <a:r>
              <a:rPr lang="ar" sz="2000" b="0" i="0" u="none" baseline="0" dirty="0"/>
              <a:t>یتواجد الصودیوم في المأكولات المالحة بالأساس.</a:t>
            </a:r>
            <a:endParaRPr lang="ar" sz="2000" dirty="0"/>
          </a:p>
          <a:p>
            <a:pPr marL="0" indent="0" algn="r" rtl="1">
              <a:buNone/>
            </a:pPr>
            <a:endParaRPr lang="ar" sz="2000" dirty="0"/>
          </a:p>
        </p:txBody>
      </p:sp>
      <p:sp>
        <p:nvSpPr>
          <p:cNvPr id="5" name="מלבן 4"/>
          <p:cNvSpPr/>
          <p:nvPr/>
        </p:nvSpPr>
        <p:spPr>
          <a:xfrm>
            <a:off x="570998" y="3841759"/>
            <a:ext cx="8002003" cy="892552"/>
          </a:xfrm>
          <a:prstGeom prst="rect">
            <a:avLst/>
          </a:prstGeom>
        </p:spPr>
        <p:txBody>
          <a:bodyPr wrap="square">
            <a:spAutoFit/>
          </a:bodyPr>
          <a:lstStyle/>
          <a:p>
            <a:pPr algn="r" rtl="1"/>
            <a:r>
              <a:rPr lang="ar" sz="2800" b="1" i="0" u="none" baseline="0">
                <a:solidFill>
                  <a:schemeClr val="bg1">
                    <a:lumMod val="50000"/>
                  </a:schemeClr>
                </a:solidFill>
              </a:rPr>
              <a:t>الإجابة: </a:t>
            </a:r>
            <a:r>
              <a:rPr lang="ar" sz="2800" b="1" i="0" u="none" baseline="0">
                <a:solidFill>
                  <a:srgbClr val="74972C"/>
                </a:solidFill>
              </a:rPr>
              <a:t>صحيح</a:t>
            </a:r>
            <a:endParaRPr lang="ar" b="1" dirty="0">
              <a:solidFill>
                <a:srgbClr val="74972C"/>
              </a:solidFill>
            </a:endParaRPr>
          </a:p>
          <a:p>
            <a:pPr algn="r" rtl="1"/>
            <a:r>
              <a:rPr lang="ar" sz="2400" b="0" i="0" u="none" baseline="0"/>
              <a:t>الصودیوم هو أحد مكوّنات ملح الطبخ، الموجود في الأطعمة المالحة.</a:t>
            </a:r>
            <a:endParaRPr lang="ar" sz="2400" dirty="0"/>
          </a:p>
        </p:txBody>
      </p:sp>
      <p:pic>
        <p:nvPicPr>
          <p:cNvPr id="4" name="תמונה 3"/>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3998947">
            <a:off x="3932180" y="1949930"/>
            <a:ext cx="1819790" cy="1982583"/>
          </a:xfrm>
          <a:prstGeom prst="rect">
            <a:avLst/>
          </a:prstGeom>
        </p:spPr>
      </p:pic>
      <p:grpSp>
        <p:nvGrpSpPr>
          <p:cNvPr id="14" name="קבוצה 13"/>
          <p:cNvGrpSpPr/>
          <p:nvPr/>
        </p:nvGrpSpPr>
        <p:grpSpPr>
          <a:xfrm>
            <a:off x="685808" y="5051735"/>
            <a:ext cx="8216931" cy="979155"/>
            <a:chOff x="683673" y="1308267"/>
            <a:chExt cx="8216931" cy="979155"/>
          </a:xfrm>
        </p:grpSpPr>
        <p:sp>
          <p:nvSpPr>
            <p:cNvPr id="15" name="מלבן עם פינה יחידה חתוכה 14"/>
            <p:cNvSpPr/>
            <p:nvPr/>
          </p:nvSpPr>
          <p:spPr>
            <a:xfrm flipH="1">
              <a:off x="692817" y="1317411"/>
              <a:ext cx="8207787" cy="970011"/>
            </a:xfrm>
            <a:prstGeom prst="snip1Rect">
              <a:avLst>
                <a:gd name="adj" fmla="val 27828"/>
              </a:avLst>
            </a:prstGeom>
            <a:solidFill>
              <a:schemeClr val="bg1"/>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ar">
                <a:solidFill>
                  <a:schemeClr val="dk1"/>
                </a:solidFill>
                <a:latin typeface="Calibri" panose="020F0502020204030204" pitchFamily="34" charset="0"/>
                <a:cs typeface="Calibri" panose="020F0502020204030204" pitchFamily="34" charset="0"/>
              </a:endParaRPr>
            </a:p>
          </p:txBody>
        </p:sp>
        <p:sp>
          <p:nvSpPr>
            <p:cNvPr id="16" name="משולש שווה שוקיים 15"/>
            <p:cNvSpPr/>
            <p:nvPr/>
          </p:nvSpPr>
          <p:spPr>
            <a:xfrm>
              <a:off x="683673" y="1308267"/>
              <a:ext cx="370673" cy="287308"/>
            </a:xfrm>
            <a:prstGeom prst="triangle">
              <a:avLst>
                <a:gd name="adj" fmla="val 77062"/>
              </a:avLst>
            </a:prstGeom>
            <a:solidFill>
              <a:schemeClr val="bg1">
                <a:lumMod val="85000"/>
              </a:schemeClr>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ar">
                <a:solidFill>
                  <a:schemeClr val="dk1"/>
                </a:solidFill>
                <a:latin typeface="Calibri" panose="020F0502020204030204" pitchFamily="34" charset="0"/>
                <a:cs typeface="Calibri" panose="020F0502020204030204" pitchFamily="34" charset="0"/>
              </a:endParaRPr>
            </a:p>
          </p:txBody>
        </p:sp>
      </p:grpSp>
      <p:sp>
        <p:nvSpPr>
          <p:cNvPr id="17" name="אליפסה 16"/>
          <p:cNvSpPr/>
          <p:nvPr/>
        </p:nvSpPr>
        <p:spPr>
          <a:xfrm>
            <a:off x="8540981" y="5215158"/>
            <a:ext cx="278950" cy="265342"/>
          </a:xfrm>
          <a:prstGeom prst="ellipse">
            <a:avLst/>
          </a:prstGeom>
          <a:solidFill>
            <a:srgbClr val="749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400" b="1" i="0" u="none" baseline="0"/>
              <a:t>؟</a:t>
            </a:r>
            <a:endParaRPr lang="ar" sz="1400" b="1" dirty="0"/>
          </a:p>
        </p:txBody>
      </p:sp>
      <p:sp>
        <p:nvSpPr>
          <p:cNvPr id="18" name="Rectangle 3"/>
          <p:cNvSpPr/>
          <p:nvPr/>
        </p:nvSpPr>
        <p:spPr>
          <a:xfrm>
            <a:off x="750569" y="5135605"/>
            <a:ext cx="8152171" cy="772647"/>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 sz="2000" b="1" i="0" u="none" baseline="0" dirty="0">
                <a:solidFill>
                  <a:srgbClr val="74972C"/>
                </a:solidFill>
                <a:latin typeface="Calibri" panose="020F0502020204030204" pitchFamily="34" charset="0"/>
                <a:cs typeface="Calibri" panose="020F0502020204030204" pitchFamily="34" charset="0"/>
              </a:rPr>
              <a:t>       </a:t>
            </a:r>
            <a:r>
              <a:rPr lang="ar" sz="2000" b="1" i="0" u="none" baseline="0" dirty="0">
                <a:solidFill>
                  <a:srgbClr val="74972C"/>
                </a:solidFill>
                <a:latin typeface="Arial" panose="020B0604020202020204" pitchFamily="34" charset="0"/>
                <a:cs typeface="Arial" panose="020B0604020202020204" pitchFamily="34" charset="0"/>
              </a:rPr>
              <a:t>هل تعلمون؟</a:t>
            </a:r>
            <a:endParaRPr lang="ar" sz="2000" b="1" dirty="0">
              <a:solidFill>
                <a:srgbClr val="74972C"/>
              </a:solidFill>
              <a:latin typeface="Arial" panose="020B0604020202020204" pitchFamily="34" charset="0"/>
              <a:cs typeface="Arial" panose="020B0604020202020204" pitchFamily="34" charset="0"/>
            </a:endParaRPr>
          </a:p>
          <a:p>
            <a:pPr algn="r" rtl="1">
              <a:lnSpc>
                <a:spcPct val="150000"/>
              </a:lnSpc>
            </a:pPr>
            <a:r>
              <a:rPr lang="ar" b="0" i="0" u="none" baseline="0" dirty="0">
                <a:latin typeface="Arial" panose="020B0604020202020204" pitchFamily="34" charset="0"/>
                <a:cs typeface="Arial" panose="020B0604020202020204" pitchFamily="34" charset="0"/>
              </a:rPr>
              <a:t>یتواجد الملح بكمیات صغیرة في المنتجات الحلوة، ومن الممكن أیضا استخدامه لحفظ الطعام.</a:t>
            </a:r>
            <a:endParaRPr lang="ar" dirty="0">
              <a:latin typeface="Arial" panose="020B0604020202020204" pitchFamily="34" charset="0"/>
              <a:cs typeface="Arial" panose="020B0604020202020204" pitchFamily="34" charset="0"/>
            </a:endParaRPr>
          </a:p>
        </p:txBody>
      </p:sp>
      <p:pic>
        <p:nvPicPr>
          <p:cNvPr id="19"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0206" y="3148665"/>
            <a:ext cx="803423" cy="919018"/>
          </a:xfrm>
          <a:prstGeom prst="rect">
            <a:avLst/>
          </a:prstGeom>
        </p:spPr>
      </p:pic>
      <p:pic>
        <p:nvPicPr>
          <p:cNvPr id="20" name="Picture 2" descr="Question mark 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89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a:xfrm>
            <a:off x="628650" y="1460498"/>
            <a:ext cx="7886700" cy="1388417"/>
          </a:xfrm>
        </p:spPr>
        <p:txBody>
          <a:bodyPr>
            <a:normAutofit/>
          </a:bodyPr>
          <a:lstStyle/>
          <a:p>
            <a:pPr marL="0" indent="0" algn="r" rtl="1">
              <a:buNone/>
            </a:pPr>
            <a:r>
              <a:rPr lang="ar" sz="2000" b="0" i="0" u="none" baseline="0" dirty="0"/>
              <a:t>الأهمیة الوحیدة للصودیوم هي إضافة المذاق للطعام.</a:t>
            </a:r>
            <a:endParaRPr lang="ar" sz="2000" dirty="0"/>
          </a:p>
          <a:p>
            <a:pPr marL="0" indent="0" algn="r" rtl="1">
              <a:buNone/>
            </a:pPr>
            <a:endParaRPr lang="ar" sz="2000" dirty="0"/>
          </a:p>
        </p:txBody>
      </p:sp>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783" y="2248738"/>
            <a:ext cx="3912201" cy="2606051"/>
          </a:xfrm>
          <a:prstGeom prst="rect">
            <a:avLst/>
          </a:prstGeom>
        </p:spPr>
      </p:pic>
      <p:pic>
        <p:nvPicPr>
          <p:cNvPr id="6" name="Picture 2" descr="Question mark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56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p:txBody>
          <a:bodyPr>
            <a:normAutofit/>
          </a:bodyPr>
          <a:lstStyle/>
          <a:p>
            <a:pPr marL="0" indent="0" algn="r" rtl="1">
              <a:buNone/>
            </a:pPr>
            <a:r>
              <a:rPr lang="ar" sz="2000" b="0" i="0" u="none" baseline="0" dirty="0"/>
              <a:t>الأهمیة الوحیدة للصودیوم هي إضافة المذاق للطعام.</a:t>
            </a:r>
            <a:endParaRPr lang="ar" sz="2000" dirty="0"/>
          </a:p>
          <a:p>
            <a:pPr marL="0" indent="0" algn="r" rtl="1">
              <a:buNone/>
            </a:pPr>
            <a:endParaRPr lang="ar" sz="2000" dirty="0"/>
          </a:p>
        </p:txBody>
      </p:sp>
      <p:sp>
        <p:nvSpPr>
          <p:cNvPr id="5" name="מלבן 4"/>
          <p:cNvSpPr/>
          <p:nvPr/>
        </p:nvSpPr>
        <p:spPr>
          <a:xfrm>
            <a:off x="716692" y="2628343"/>
            <a:ext cx="7798658" cy="1631216"/>
          </a:xfrm>
          <a:prstGeom prst="rect">
            <a:avLst/>
          </a:prstGeom>
        </p:spPr>
        <p:txBody>
          <a:bodyPr wrap="square">
            <a:spAutoFit/>
          </a:bodyPr>
          <a:lstStyle/>
          <a:p>
            <a:pPr algn="r" rtl="1"/>
            <a:r>
              <a:rPr lang="ar" sz="2800" b="1" i="0" u="none" baseline="0" dirty="0">
                <a:solidFill>
                  <a:schemeClr val="bg1">
                    <a:lumMod val="50000"/>
                  </a:schemeClr>
                </a:solidFill>
              </a:rPr>
              <a:t>الإجابة: </a:t>
            </a:r>
            <a:r>
              <a:rPr lang="ar" sz="2800" b="1" i="0" u="none" baseline="0" dirty="0">
                <a:solidFill>
                  <a:srgbClr val="D52E1E"/>
                </a:solidFill>
              </a:rPr>
              <a:t>خطأ</a:t>
            </a:r>
            <a:endParaRPr lang="ar" b="1" dirty="0">
              <a:solidFill>
                <a:srgbClr val="D52E1E"/>
              </a:solidFill>
            </a:endParaRPr>
          </a:p>
          <a:p>
            <a:pPr algn="r" rtl="1"/>
            <a:r>
              <a:rPr lang="ar" sz="2400" b="0" i="0" u="none" baseline="0" dirty="0"/>
              <a:t>الصودیوم هو أحد المعادن التي تلعب دورا هاما في جسم الإنسان. مثلا للحفاظ على كمیة وحجم السوائل داخل الجسم والمساعدة في عمل العضلات وجهاز الأعصاب السلیمین</a:t>
            </a:r>
            <a:endParaRPr lang="ar" sz="2400" dirty="0"/>
          </a:p>
        </p:txBody>
      </p:sp>
      <p:grpSp>
        <p:nvGrpSpPr>
          <p:cNvPr id="9" name="קבוצה 8"/>
          <p:cNvGrpSpPr/>
          <p:nvPr/>
        </p:nvGrpSpPr>
        <p:grpSpPr>
          <a:xfrm>
            <a:off x="716403" y="4778989"/>
            <a:ext cx="8207787" cy="1216958"/>
            <a:chOff x="714268" y="1392137"/>
            <a:chExt cx="8207787" cy="1216958"/>
          </a:xfrm>
        </p:grpSpPr>
        <p:sp>
          <p:nvSpPr>
            <p:cNvPr id="10" name="מלבן עם פינה יחידה חתוכה 9"/>
            <p:cNvSpPr/>
            <p:nvPr/>
          </p:nvSpPr>
          <p:spPr>
            <a:xfrm flipH="1">
              <a:off x="714268" y="1392137"/>
              <a:ext cx="8207787" cy="1216958"/>
            </a:xfrm>
            <a:prstGeom prst="snip1Rect">
              <a:avLst>
                <a:gd name="adj" fmla="val 27828"/>
              </a:avLst>
            </a:prstGeom>
            <a:solidFill>
              <a:schemeClr val="bg1"/>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ar">
                <a:solidFill>
                  <a:schemeClr val="dk1"/>
                </a:solidFill>
                <a:latin typeface="Calibri" panose="020F0502020204030204" pitchFamily="34" charset="0"/>
                <a:cs typeface="Calibri" panose="020F0502020204030204" pitchFamily="34" charset="0"/>
              </a:endParaRPr>
            </a:p>
          </p:txBody>
        </p:sp>
        <p:sp>
          <p:nvSpPr>
            <p:cNvPr id="11" name="משולש שווה שוקיים 10"/>
            <p:cNvSpPr/>
            <p:nvPr/>
          </p:nvSpPr>
          <p:spPr>
            <a:xfrm>
              <a:off x="730936" y="1394713"/>
              <a:ext cx="418012" cy="324000"/>
            </a:xfrm>
            <a:prstGeom prst="triangle">
              <a:avLst>
                <a:gd name="adj" fmla="val 77062"/>
              </a:avLst>
            </a:prstGeom>
            <a:solidFill>
              <a:schemeClr val="bg1">
                <a:lumMod val="85000"/>
              </a:schemeClr>
            </a:solidFill>
            <a:ln>
              <a:solidFill>
                <a:srgbClr val="74972C"/>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endParaRPr lang="ar">
                <a:solidFill>
                  <a:schemeClr val="dk1"/>
                </a:solidFill>
                <a:latin typeface="Calibri" panose="020F0502020204030204" pitchFamily="34" charset="0"/>
                <a:cs typeface="Calibri" panose="020F0502020204030204" pitchFamily="34" charset="0"/>
              </a:endParaRPr>
            </a:p>
          </p:txBody>
        </p:sp>
      </p:grpSp>
      <p:sp>
        <p:nvSpPr>
          <p:cNvPr id="12" name="אליפסה 11"/>
          <p:cNvSpPr/>
          <p:nvPr/>
        </p:nvSpPr>
        <p:spPr>
          <a:xfrm>
            <a:off x="8540981" y="4858542"/>
            <a:ext cx="278950" cy="265342"/>
          </a:xfrm>
          <a:prstGeom prst="ellipse">
            <a:avLst/>
          </a:prstGeom>
          <a:solidFill>
            <a:srgbClr val="749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400" b="1" i="0" u="none" baseline="0"/>
              <a:t>؟</a:t>
            </a:r>
            <a:endParaRPr lang="ar" sz="1400" b="1" dirty="0"/>
          </a:p>
        </p:txBody>
      </p:sp>
      <p:sp>
        <p:nvSpPr>
          <p:cNvPr id="13" name="Rectangle 3"/>
          <p:cNvSpPr/>
          <p:nvPr/>
        </p:nvSpPr>
        <p:spPr>
          <a:xfrm>
            <a:off x="750569" y="4778989"/>
            <a:ext cx="8152171" cy="1093120"/>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 sz="2000" b="1" i="0" u="none" baseline="0" dirty="0">
                <a:solidFill>
                  <a:srgbClr val="74972C"/>
                </a:solidFill>
                <a:latin typeface="Calibri" panose="020F0502020204030204" pitchFamily="34" charset="0"/>
                <a:cs typeface="Calibri" panose="020F0502020204030204" pitchFamily="34" charset="0"/>
              </a:rPr>
              <a:t>       </a:t>
            </a:r>
            <a:r>
              <a:rPr lang="ar" sz="2000" b="1" i="0" u="none" baseline="0" dirty="0">
                <a:solidFill>
                  <a:srgbClr val="74972C"/>
                </a:solidFill>
                <a:latin typeface="Arial" panose="020B0604020202020204" pitchFamily="34" charset="0"/>
                <a:cs typeface="Arial" panose="020B0604020202020204" pitchFamily="34" charset="0"/>
              </a:rPr>
              <a:t>هل تعلمون؟</a:t>
            </a:r>
            <a:endParaRPr lang="ar" sz="2000" b="1" dirty="0">
              <a:solidFill>
                <a:srgbClr val="74972C"/>
              </a:solidFill>
              <a:latin typeface="Arial" panose="020B0604020202020204" pitchFamily="34" charset="0"/>
              <a:cs typeface="Arial" panose="020B0604020202020204" pitchFamily="34" charset="0"/>
            </a:endParaRPr>
          </a:p>
          <a:p>
            <a:pPr algn="r" rtl="1">
              <a:lnSpc>
                <a:spcPct val="150000"/>
              </a:lnSpc>
            </a:pPr>
            <a:r>
              <a:rPr lang="ar" sz="1600" b="0" i="0" u="none" baseline="0" dirty="0">
                <a:latin typeface="Arial" panose="020B0604020202020204" pitchFamily="34" charset="0"/>
                <a:cs typeface="Arial" panose="020B0604020202020204" pitchFamily="34" charset="0"/>
              </a:rPr>
              <a:t>من المفضل استهلاك حوالي 2000 ملغم من الصودیوم في الیوم - وهي كمیة مساویة لملعقة صغیرة واحدة من الملح.</a:t>
            </a:r>
          </a:p>
          <a:p>
            <a:pPr algn="r" rtl="1">
              <a:lnSpc>
                <a:spcPct val="150000"/>
              </a:lnSpc>
            </a:pPr>
            <a:r>
              <a:rPr lang="ar" sz="1600" b="0" i="0" u="none" baseline="0" dirty="0">
                <a:latin typeface="Arial" panose="020B0604020202020204" pitchFamily="34" charset="0"/>
                <a:cs typeface="Arial" panose="020B0604020202020204" pitchFamily="34" charset="0"/>
              </a:rPr>
              <a:t>من الممكن أن یؤدي استهلاك كمیات كبیرة من الصودیوم لفترات طویلة إلى ارتفاع ضغط الدم وغیره من الأمراض. </a:t>
            </a:r>
            <a:endParaRPr lang="ar" sz="1600" dirty="0">
              <a:latin typeface="Arial" panose="020B0604020202020204" pitchFamily="34" charset="0"/>
              <a:cs typeface="Arial" panose="020B0604020202020204" pitchFamily="34" charset="0"/>
            </a:endParaRP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158" y="5303520"/>
            <a:ext cx="919158" cy="919158"/>
          </a:xfrm>
          <a:prstGeom prst="rect">
            <a:avLst/>
          </a:prstGeom>
        </p:spPr>
      </p:pic>
      <p:pic>
        <p:nvPicPr>
          <p:cNvPr id="14" name="Picture 2" descr="Question mark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72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لُغز الإشارات الغذائية</a:t>
            </a:r>
            <a:endParaRPr lang="ar" dirty="0"/>
          </a:p>
        </p:txBody>
      </p:sp>
      <p:sp>
        <p:nvSpPr>
          <p:cNvPr id="3" name="מציין מיקום תוכן 2"/>
          <p:cNvSpPr>
            <a:spLocks noGrp="1"/>
          </p:cNvSpPr>
          <p:nvPr>
            <p:ph idx="1"/>
          </p:nvPr>
        </p:nvSpPr>
        <p:spPr>
          <a:xfrm>
            <a:off x="4662616" y="1255778"/>
            <a:ext cx="3852734" cy="3966907"/>
          </a:xfrm>
        </p:spPr>
        <p:txBody>
          <a:bodyPr>
            <a:normAutofit/>
          </a:bodyPr>
          <a:lstStyle/>
          <a:p>
            <a:pPr marL="0" indent="0" algn="r" rtl="1">
              <a:buNone/>
            </a:pPr>
            <a:r>
              <a:rPr lang="ar" sz="2000" b="0" i="0" u="none" baseline="0" dirty="0"/>
              <a:t>الدهون لیست ضروریة لجسمنا ولذلك من المفضل عدم تناول أطعمة تحتوي على الدهون إطلاقا.</a:t>
            </a:r>
          </a:p>
          <a:p>
            <a:pPr marL="0" indent="0" algn="r" rtl="1">
              <a:buNone/>
            </a:pPr>
            <a:endParaRPr lang="ar" sz="2000" dirty="0"/>
          </a:p>
        </p:txBody>
      </p:sp>
      <p:grpSp>
        <p:nvGrpSpPr>
          <p:cNvPr id="8" name="קבוצה 7"/>
          <p:cNvGrpSpPr/>
          <p:nvPr/>
        </p:nvGrpSpPr>
        <p:grpSpPr>
          <a:xfrm>
            <a:off x="2791325" y="397090"/>
            <a:ext cx="1780675" cy="1316380"/>
            <a:chOff x="2791325" y="397090"/>
            <a:chExt cx="1780675" cy="1316380"/>
          </a:xfrm>
        </p:grpSpPr>
        <p:sp>
          <p:nvSpPr>
            <p:cNvPr id="9" name="הסבר אליפטי 8"/>
            <p:cNvSpPr/>
            <p:nvPr/>
          </p:nvSpPr>
          <p:spPr>
            <a:xfrm>
              <a:off x="2791325" y="397090"/>
              <a:ext cx="1780675" cy="1316380"/>
            </a:xfrm>
            <a:prstGeom prst="wedgeEllipseCallout">
              <a:avLst>
                <a:gd name="adj1" fmla="val 56878"/>
                <a:gd name="adj2" fmla="val 4470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a:p>
          </p:txBody>
        </p:sp>
        <p:sp>
          <p:nvSpPr>
            <p:cNvPr id="10" name="מלבן 9"/>
            <p:cNvSpPr/>
            <p:nvPr/>
          </p:nvSpPr>
          <p:spPr>
            <a:xfrm>
              <a:off x="3003681" y="853240"/>
              <a:ext cx="1311576" cy="369332"/>
            </a:xfrm>
            <a:prstGeom prst="rect">
              <a:avLst/>
            </a:prstGeom>
          </p:spPr>
          <p:txBody>
            <a:bodyPr wrap="none">
              <a:spAutoFit/>
            </a:bodyPr>
            <a:lstStyle/>
            <a:p>
              <a:pPr algn="ctr" rtl="1"/>
              <a:r>
                <a:rPr lang="ar" b="1" i="0" u="none" baseline="0" dirty="0">
                  <a:solidFill>
                    <a:schemeClr val="bg1"/>
                  </a:solidFill>
                </a:rPr>
                <a:t>صحيح أم خطأ؟</a:t>
              </a:r>
              <a:endParaRPr lang="ar" b="1" dirty="0">
                <a:solidFill>
                  <a:schemeClr val="bg1"/>
                </a:solidFill>
              </a:endParaRPr>
            </a:p>
          </p:txBody>
        </p:sp>
      </p:grpSp>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1325" y="2478350"/>
            <a:ext cx="3945152" cy="2628001"/>
          </a:xfrm>
          <a:prstGeom prst="rect">
            <a:avLst/>
          </a:prstGeom>
        </p:spPr>
      </p:pic>
      <p:pic>
        <p:nvPicPr>
          <p:cNvPr id="11" name="Picture 2" descr="Question mark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35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תמונה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620" y="4282185"/>
            <a:ext cx="8218120" cy="1880999"/>
          </a:xfrm>
          <a:prstGeom prst="rect">
            <a:avLst/>
          </a:prstGeom>
        </p:spPr>
      </p:pic>
      <p:sp>
        <p:nvSpPr>
          <p:cNvPr id="2" name="כותרת 1"/>
          <p:cNvSpPr>
            <a:spLocks noGrp="1"/>
          </p:cNvSpPr>
          <p:nvPr>
            <p:ph type="title"/>
          </p:nvPr>
        </p:nvSpPr>
        <p:spPr/>
        <p:txBody>
          <a:bodyPr/>
          <a:lstStyle/>
          <a:p>
            <a:pPr algn="r" rtl="1"/>
            <a:r>
              <a:rPr lang="ar" b="1" i="0" u="none" baseline="0" dirty="0"/>
              <a:t>لُغز الإشارات الغذائية</a:t>
            </a:r>
            <a:endParaRPr lang="ar" dirty="0"/>
          </a:p>
        </p:txBody>
      </p:sp>
      <p:sp>
        <p:nvSpPr>
          <p:cNvPr id="3" name="מציין מיקום תוכן 2"/>
          <p:cNvSpPr>
            <a:spLocks noGrp="1"/>
          </p:cNvSpPr>
          <p:nvPr>
            <p:ph idx="1"/>
          </p:nvPr>
        </p:nvSpPr>
        <p:spPr>
          <a:xfrm>
            <a:off x="628650" y="1255778"/>
            <a:ext cx="7886700" cy="3966907"/>
          </a:xfrm>
        </p:spPr>
        <p:txBody>
          <a:bodyPr>
            <a:normAutofit/>
          </a:bodyPr>
          <a:lstStyle/>
          <a:p>
            <a:pPr marL="0" indent="0" algn="r" rtl="1">
              <a:buNone/>
            </a:pPr>
            <a:r>
              <a:rPr lang="ar" sz="2000" b="0" i="0" u="none" baseline="0"/>
              <a:t>الدهون لیست ضروریة لجسمنا ولذلك من المفضل عدم تناول أطعمة تحتوي على الدهون إطلاقا.</a:t>
            </a:r>
            <a:endParaRPr lang="ar" sz="2000" dirty="0"/>
          </a:p>
          <a:p>
            <a:pPr marL="0" indent="0" algn="r" rtl="1">
              <a:buNone/>
            </a:pPr>
            <a:endParaRPr lang="ar" sz="2000" dirty="0"/>
          </a:p>
        </p:txBody>
      </p:sp>
      <p:sp>
        <p:nvSpPr>
          <p:cNvPr id="5" name="מלבן 4"/>
          <p:cNvSpPr/>
          <p:nvPr/>
        </p:nvSpPr>
        <p:spPr>
          <a:xfrm>
            <a:off x="999744" y="2581341"/>
            <a:ext cx="7515606" cy="1631216"/>
          </a:xfrm>
          <a:prstGeom prst="rect">
            <a:avLst/>
          </a:prstGeom>
        </p:spPr>
        <p:txBody>
          <a:bodyPr wrap="square">
            <a:spAutoFit/>
          </a:bodyPr>
          <a:lstStyle/>
          <a:p>
            <a:pPr algn="r" rtl="1"/>
            <a:r>
              <a:rPr lang="ar" sz="2800" b="1" i="0" u="none" baseline="0" dirty="0">
                <a:solidFill>
                  <a:schemeClr val="bg1">
                    <a:lumMod val="50000"/>
                  </a:schemeClr>
                </a:solidFill>
              </a:rPr>
              <a:t>الإجابة: </a:t>
            </a:r>
            <a:r>
              <a:rPr lang="ar" sz="2800" b="1" i="0" u="none" baseline="0" dirty="0">
                <a:solidFill>
                  <a:srgbClr val="D52E1E"/>
                </a:solidFill>
              </a:rPr>
              <a:t>خطأ</a:t>
            </a:r>
            <a:endParaRPr lang="ar" b="1" dirty="0">
              <a:solidFill>
                <a:srgbClr val="D52E1E"/>
              </a:solidFill>
            </a:endParaRPr>
          </a:p>
          <a:p>
            <a:pPr algn="r" rtl="1"/>
            <a:r>
              <a:rPr lang="ar" sz="2400" b="0" i="0" u="none" baseline="0" dirty="0"/>
              <a:t>تعتبر الدهون حیویة للكثیر من الوظائف في الجسم: بناء الخلایا، امتصاص الفیتامینات، إنتاج الهورمونات، نشاط الجهاز العصبي، تخزین الطاقة وغیرها.</a:t>
            </a:r>
            <a:endParaRPr lang="ar" sz="2400" dirty="0"/>
          </a:p>
        </p:txBody>
      </p:sp>
      <p:grpSp>
        <p:nvGrpSpPr>
          <p:cNvPr id="16" name="קבוצה 15"/>
          <p:cNvGrpSpPr/>
          <p:nvPr/>
        </p:nvGrpSpPr>
        <p:grpSpPr>
          <a:xfrm>
            <a:off x="3900107" y="4364947"/>
            <a:ext cx="5008989" cy="1785104"/>
            <a:chOff x="3900107" y="4675305"/>
            <a:chExt cx="5008989" cy="1785104"/>
          </a:xfrm>
        </p:grpSpPr>
        <p:sp>
          <p:nvSpPr>
            <p:cNvPr id="17" name="אליפסה 16"/>
            <p:cNvSpPr/>
            <p:nvPr/>
          </p:nvSpPr>
          <p:spPr>
            <a:xfrm>
              <a:off x="8540981" y="4744242"/>
              <a:ext cx="278950" cy="265342"/>
            </a:xfrm>
            <a:prstGeom prst="ellipse">
              <a:avLst/>
            </a:prstGeom>
            <a:solidFill>
              <a:srgbClr val="749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 sz="1400" b="1" i="0" u="none" baseline="0" dirty="0"/>
                <a:t>؟</a:t>
              </a:r>
              <a:endParaRPr lang="ar" sz="1400" b="1" dirty="0"/>
            </a:p>
          </p:txBody>
        </p:sp>
        <p:sp>
          <p:nvSpPr>
            <p:cNvPr id="18" name="Rectangle 3"/>
            <p:cNvSpPr/>
            <p:nvPr/>
          </p:nvSpPr>
          <p:spPr>
            <a:xfrm>
              <a:off x="3900107" y="4675305"/>
              <a:ext cx="5008989" cy="1785104"/>
            </a:xfrm>
            <a:prstGeom prst="rect">
              <a:avLst/>
            </a:prstGeom>
            <a:noFill/>
            <a:ln>
              <a:no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 sz="2000" b="1" i="0" u="none" baseline="0" dirty="0">
                  <a:solidFill>
                    <a:srgbClr val="74972C"/>
                  </a:solidFill>
                  <a:latin typeface="Calibri" panose="020F0502020204030204" pitchFamily="34" charset="0"/>
                  <a:cs typeface="Calibri" panose="020F0502020204030204" pitchFamily="34" charset="0"/>
                </a:rPr>
                <a:t>       </a:t>
              </a:r>
              <a:r>
                <a:rPr lang="ar" sz="2000" b="1" i="0" u="none" baseline="0" dirty="0">
                  <a:solidFill>
                    <a:srgbClr val="74972C"/>
                  </a:solidFill>
                  <a:latin typeface="Arial" panose="020B0604020202020204" pitchFamily="34" charset="0"/>
                  <a:cs typeface="Arial" panose="020B0604020202020204" pitchFamily="34" charset="0"/>
                </a:rPr>
                <a:t>هل تعلمون؟</a:t>
              </a:r>
              <a:endParaRPr lang="ar" sz="2000" b="1" dirty="0">
                <a:solidFill>
                  <a:srgbClr val="74972C"/>
                </a:solidFill>
                <a:latin typeface="Arial" panose="020B0604020202020204" pitchFamily="34" charset="0"/>
                <a:cs typeface="Arial" panose="020B0604020202020204" pitchFamily="34" charset="0"/>
              </a:endParaRPr>
            </a:p>
            <a:p>
              <a:pPr algn="r" rtl="1"/>
              <a:r>
                <a:rPr lang="ar" b="0" i="0" u="none" baseline="0" dirty="0">
                  <a:latin typeface="Arial" panose="020B0604020202020204" pitchFamily="34" charset="0"/>
                  <a:cs typeface="Arial" panose="020B0604020202020204" pitchFamily="34" charset="0"/>
                </a:rPr>
                <a:t>الكولیسترول هو أحد الدهنیات الموجودة في الدم، وهو یعتبر حیویا من أجل عمل الجسم. لكن من شأن المستویات المرتفعة من الكولیسترول أن تسبب أمراض القلب والنوبات الدماغیة. من المفضل استهلاك الدهون غیر المشبعة، والتي من الممكن أن تساعد في خفض كمیة الكولیسترول "السيء" في الدم.</a:t>
              </a:r>
              <a:endParaRPr lang="ar" dirty="0">
                <a:latin typeface="Arial" panose="020B0604020202020204" pitchFamily="34" charset="0"/>
                <a:cs typeface="Arial" panose="020B0604020202020204" pitchFamily="34" charset="0"/>
              </a:endParaRPr>
            </a:p>
          </p:txBody>
        </p:sp>
      </p:grpSp>
      <p:pic>
        <p:nvPicPr>
          <p:cNvPr id="19" name="תמונה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1251" y="4368350"/>
            <a:ext cx="2592500" cy="1726953"/>
          </a:xfrm>
          <a:prstGeom prst="rect">
            <a:avLst/>
          </a:prstGeom>
        </p:spPr>
      </p:pic>
      <p:pic>
        <p:nvPicPr>
          <p:cNvPr id="26" name="Picture 2" descr="Question mark 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38844" y="134358"/>
            <a:ext cx="1255730" cy="831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56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أسئلة للنقاش</a:t>
            </a:r>
            <a:endParaRPr lang="ar" dirty="0"/>
          </a:p>
        </p:txBody>
      </p:sp>
      <p:sp>
        <p:nvSpPr>
          <p:cNvPr id="3" name="מציין מיקום תוכן 2"/>
          <p:cNvSpPr>
            <a:spLocks noGrp="1"/>
          </p:cNvSpPr>
          <p:nvPr>
            <p:ph idx="1"/>
          </p:nvPr>
        </p:nvSpPr>
        <p:spPr>
          <a:xfrm>
            <a:off x="1268626" y="1460498"/>
            <a:ext cx="7246723" cy="3966907"/>
          </a:xfrm>
        </p:spPr>
        <p:txBody>
          <a:bodyPr>
            <a:normAutofit/>
          </a:bodyPr>
          <a:lstStyle/>
          <a:p>
            <a:pPr marL="0" indent="0" algn="ctr" rtl="1">
              <a:buNone/>
            </a:pPr>
            <a:r>
              <a:rPr lang="ar" sz="2400" b="1" i="0" u="none" baseline="0" dirty="0"/>
              <a:t>بحسب رأیكم، هل مسموح تناول منتج غذائي علیه إشارة حمراء؟</a:t>
            </a:r>
            <a:endParaRPr lang="ar" sz="2400" b="1" dirty="0"/>
          </a:p>
        </p:txBody>
      </p:sp>
      <p:pic>
        <p:nvPicPr>
          <p:cNvPr id="18" name="תמונה 8">
            <a:extLst>
              <a:ext uri="{FF2B5EF4-FFF2-40B4-BE49-F238E27FC236}">
                <a16:creationId xmlns:a16="http://schemas.microsoft.com/office/drawing/2014/main" xmlns="" id="{927738CA-AB56-4913-8C0F-FF5C73966FA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216526" y="2240303"/>
            <a:ext cx="3356277" cy="1099797"/>
          </a:xfrm>
          <a:prstGeom prst="rect">
            <a:avLst/>
          </a:prstGeom>
        </p:spPr>
      </p:pic>
      <p:sp>
        <p:nvSpPr>
          <p:cNvPr id="20" name="TextBox 19">
            <a:extLst>
              <a:ext uri="{FF2B5EF4-FFF2-40B4-BE49-F238E27FC236}">
                <a16:creationId xmlns:a16="http://schemas.microsoft.com/office/drawing/2014/main" xmlns="" id="{D70436A6-EE62-44D7-B82F-6B92F1AD6D1B}"/>
              </a:ext>
            </a:extLst>
          </p:cNvPr>
          <p:cNvSpPr txBox="1"/>
          <p:nvPr/>
        </p:nvSpPr>
        <p:spPr>
          <a:xfrm>
            <a:off x="5602033" y="2785365"/>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22" name="TextBox 21">
            <a:extLst>
              <a:ext uri="{FF2B5EF4-FFF2-40B4-BE49-F238E27FC236}">
                <a16:creationId xmlns:a16="http://schemas.microsoft.com/office/drawing/2014/main" xmlns="" id="{8832BE6C-6C42-4443-94D7-FE5FD3506EBF}"/>
              </a:ext>
            </a:extLst>
          </p:cNvPr>
          <p:cNvSpPr txBox="1"/>
          <p:nvPr/>
        </p:nvSpPr>
        <p:spPr>
          <a:xfrm>
            <a:off x="4494588" y="2785364"/>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24" name="TextBox 23">
            <a:extLst>
              <a:ext uri="{FF2B5EF4-FFF2-40B4-BE49-F238E27FC236}">
                <a16:creationId xmlns:a16="http://schemas.microsoft.com/office/drawing/2014/main" xmlns="" id="{287CB879-DB4B-4FCC-91AE-5F261B257332}"/>
              </a:ext>
            </a:extLst>
          </p:cNvPr>
          <p:cNvSpPr txBox="1"/>
          <p:nvPr/>
        </p:nvSpPr>
        <p:spPr>
          <a:xfrm>
            <a:off x="3387143" y="2785364"/>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26" name="TextBox 25">
            <a:extLst>
              <a:ext uri="{FF2B5EF4-FFF2-40B4-BE49-F238E27FC236}">
                <a16:creationId xmlns:a16="http://schemas.microsoft.com/office/drawing/2014/main" xmlns="" id="{FCDBB814-0E2E-4CE3-B190-B7E6E9514759}"/>
              </a:ext>
            </a:extLst>
          </p:cNvPr>
          <p:cNvSpPr txBox="1"/>
          <p:nvPr/>
        </p:nvSpPr>
        <p:spPr>
          <a:xfrm>
            <a:off x="3373931" y="2458934"/>
            <a:ext cx="762181" cy="413375"/>
          </a:xfrm>
          <a:prstGeom prst="rect">
            <a:avLst/>
          </a:prstGeom>
          <a:noFill/>
        </p:spPr>
        <p:txBody>
          <a:bodyPr wrap="square" rtlCol="0">
            <a:prstTxWarp prst="textArchUp">
              <a:avLst/>
            </a:prstTxWarp>
            <a:spAutoFit/>
          </a:bodyPr>
          <a:lstStyle/>
          <a:p>
            <a:pPr algn="ctr" rtl="1"/>
            <a:r>
              <a:rPr lang="ar-AE" b="1" dirty="0">
                <a:solidFill>
                  <a:schemeClr val="bg1"/>
                </a:solidFill>
              </a:rPr>
              <a:t>سُكّر</a:t>
            </a:r>
          </a:p>
        </p:txBody>
      </p:sp>
      <p:sp>
        <p:nvSpPr>
          <p:cNvPr id="28" name="TextBox 27">
            <a:extLst>
              <a:ext uri="{FF2B5EF4-FFF2-40B4-BE49-F238E27FC236}">
                <a16:creationId xmlns:a16="http://schemas.microsoft.com/office/drawing/2014/main" xmlns="" id="{05F5038E-EDDE-40BC-89F5-0579997BE5B1}"/>
              </a:ext>
            </a:extLst>
          </p:cNvPr>
          <p:cNvSpPr txBox="1"/>
          <p:nvPr/>
        </p:nvSpPr>
        <p:spPr>
          <a:xfrm>
            <a:off x="4460933" y="2430467"/>
            <a:ext cx="762181" cy="413375"/>
          </a:xfrm>
          <a:prstGeom prst="rect">
            <a:avLst/>
          </a:prstGeom>
          <a:noFill/>
        </p:spPr>
        <p:txBody>
          <a:bodyPr wrap="square" rtlCol="0">
            <a:prstTxWarp prst="textArchUp">
              <a:avLst/>
            </a:prstTxWarp>
            <a:spAutoFit/>
          </a:bodyPr>
          <a:lstStyle/>
          <a:p>
            <a:pPr algn="ctr" rtl="1"/>
            <a:r>
              <a:rPr lang="ar-AE" b="1" dirty="0">
                <a:solidFill>
                  <a:schemeClr val="bg1"/>
                </a:solidFill>
              </a:rPr>
              <a:t>صوديوم</a:t>
            </a:r>
          </a:p>
        </p:txBody>
      </p:sp>
      <p:sp>
        <p:nvSpPr>
          <p:cNvPr id="30" name="TextBox 29">
            <a:extLst>
              <a:ext uri="{FF2B5EF4-FFF2-40B4-BE49-F238E27FC236}">
                <a16:creationId xmlns:a16="http://schemas.microsoft.com/office/drawing/2014/main" xmlns="" id="{BF821FAE-AE8B-46ED-93EC-A77A30E2BC18}"/>
              </a:ext>
            </a:extLst>
          </p:cNvPr>
          <p:cNvSpPr txBox="1"/>
          <p:nvPr/>
        </p:nvSpPr>
        <p:spPr>
          <a:xfrm rot="21406135">
            <a:off x="5577729" y="2416569"/>
            <a:ext cx="854393" cy="1081288"/>
          </a:xfrm>
          <a:prstGeom prst="rect">
            <a:avLst/>
          </a:prstGeom>
          <a:noFill/>
        </p:spPr>
        <p:txBody>
          <a:bodyPr wrap="square" rtlCol="0">
            <a:prstTxWarp prst="textArchUp">
              <a:avLst>
                <a:gd name="adj" fmla="val 7786942"/>
              </a:avLst>
            </a:prstTxWarp>
            <a:spAutoFit/>
          </a:bodyPr>
          <a:lstStyle/>
          <a:p>
            <a:pPr algn="ctr" rtl="1"/>
            <a:r>
              <a:rPr lang="ar-AE" sz="1600" b="1" dirty="0">
                <a:solidFill>
                  <a:schemeClr val="bg1"/>
                </a:solidFill>
              </a:rPr>
              <a:t>دهون مشبعة </a:t>
            </a:r>
          </a:p>
        </p:txBody>
      </p:sp>
    </p:spTree>
    <p:extLst>
      <p:ext uri="{BB962C8B-B14F-4D97-AF65-F5344CB8AC3E}">
        <p14:creationId xmlns:p14="http://schemas.microsoft.com/office/powerpoint/2010/main" val="951018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أسئلة للنقاش</a:t>
            </a:r>
            <a:endParaRPr lang="ar" dirty="0"/>
          </a:p>
        </p:txBody>
      </p:sp>
      <p:sp>
        <p:nvSpPr>
          <p:cNvPr id="5" name="מלבן 4"/>
          <p:cNvSpPr/>
          <p:nvPr/>
        </p:nvSpPr>
        <p:spPr>
          <a:xfrm>
            <a:off x="1268626" y="3663944"/>
            <a:ext cx="6999588" cy="1631216"/>
          </a:xfrm>
          <a:prstGeom prst="rect">
            <a:avLst/>
          </a:prstGeom>
        </p:spPr>
        <p:txBody>
          <a:bodyPr wrap="square">
            <a:spAutoFit/>
          </a:bodyPr>
          <a:lstStyle/>
          <a:p>
            <a:pPr algn="r" rtl="1"/>
            <a:r>
              <a:rPr lang="ar" sz="2000" b="0" i="0" u="none" baseline="0" dirty="0"/>
              <a:t>الملح، السكر والدهون هي جزء من العناصر الغذائية التي يحتاج الجسم إليها. لكن من أجل الحفاظ على تغذية صحيّة، من المفضل استهلاك الدهون المشبعة، الملح والسكر بكميات محدودة.</a:t>
            </a:r>
          </a:p>
          <a:p>
            <a:pPr algn="r" rtl="1"/>
            <a:r>
              <a:rPr lang="ar" sz="2000" b="0" i="0" u="none" baseline="0" dirty="0"/>
              <a:t>لذلك، مسموح تناول المنتجات التي تحمل إشارة حمراء، لكن يجب القيام بذلك بقدر محدود</a:t>
            </a:r>
            <a:endParaRPr lang="ar" sz="2000" b="1" dirty="0"/>
          </a:p>
        </p:txBody>
      </p:sp>
      <p:sp>
        <p:nvSpPr>
          <p:cNvPr id="9" name="מציין מיקום תוכן 2"/>
          <p:cNvSpPr>
            <a:spLocks noGrp="1"/>
          </p:cNvSpPr>
          <p:nvPr>
            <p:ph idx="1"/>
          </p:nvPr>
        </p:nvSpPr>
        <p:spPr>
          <a:xfrm>
            <a:off x="1268626" y="1460498"/>
            <a:ext cx="7246723" cy="3966907"/>
          </a:xfrm>
        </p:spPr>
        <p:txBody>
          <a:bodyPr/>
          <a:lstStyle/>
          <a:p>
            <a:pPr marL="0" indent="0" algn="ctr" rtl="1">
              <a:buNone/>
            </a:pPr>
            <a:r>
              <a:rPr lang="ar" b="1" i="0" u="none" baseline="0"/>
              <a:t>بحسب رأیكم، هل مسموح تناول منتج غذائي علیه إشارة حمراء؟</a:t>
            </a:r>
            <a:endParaRPr lang="ar" b="1" dirty="0"/>
          </a:p>
        </p:txBody>
      </p:sp>
      <p:pic>
        <p:nvPicPr>
          <p:cNvPr id="3" name="תמונה 8">
            <a:extLst>
              <a:ext uri="{FF2B5EF4-FFF2-40B4-BE49-F238E27FC236}">
                <a16:creationId xmlns:a16="http://schemas.microsoft.com/office/drawing/2014/main" xmlns="" id="{080D32D9-2D02-4C64-A6C5-68AF66504B5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216526" y="2429212"/>
            <a:ext cx="3356277" cy="1099797"/>
          </a:xfrm>
          <a:prstGeom prst="rect">
            <a:avLst/>
          </a:prstGeom>
        </p:spPr>
      </p:pic>
      <p:sp>
        <p:nvSpPr>
          <p:cNvPr id="4" name="TextBox 3">
            <a:extLst>
              <a:ext uri="{FF2B5EF4-FFF2-40B4-BE49-F238E27FC236}">
                <a16:creationId xmlns:a16="http://schemas.microsoft.com/office/drawing/2014/main" xmlns="" id="{2501CD25-D2C0-44E9-A0E6-7316B0B6AC41}"/>
              </a:ext>
            </a:extLst>
          </p:cNvPr>
          <p:cNvSpPr txBox="1"/>
          <p:nvPr/>
        </p:nvSpPr>
        <p:spPr>
          <a:xfrm>
            <a:off x="5602033" y="2974274"/>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7" name="TextBox 6">
            <a:extLst>
              <a:ext uri="{FF2B5EF4-FFF2-40B4-BE49-F238E27FC236}">
                <a16:creationId xmlns:a16="http://schemas.microsoft.com/office/drawing/2014/main" xmlns="" id="{622D1465-698C-4BA5-9014-F84F45AAB043}"/>
              </a:ext>
            </a:extLst>
          </p:cNvPr>
          <p:cNvSpPr txBox="1"/>
          <p:nvPr/>
        </p:nvSpPr>
        <p:spPr>
          <a:xfrm>
            <a:off x="4494588" y="2974273"/>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13" name="TextBox 12">
            <a:extLst>
              <a:ext uri="{FF2B5EF4-FFF2-40B4-BE49-F238E27FC236}">
                <a16:creationId xmlns:a16="http://schemas.microsoft.com/office/drawing/2014/main" xmlns="" id="{9CABBF99-BD04-4C79-A990-2947732159BC}"/>
              </a:ext>
            </a:extLst>
          </p:cNvPr>
          <p:cNvSpPr txBox="1"/>
          <p:nvPr/>
        </p:nvSpPr>
        <p:spPr>
          <a:xfrm>
            <a:off x="3387143" y="2974273"/>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15" name="TextBox 14">
            <a:extLst>
              <a:ext uri="{FF2B5EF4-FFF2-40B4-BE49-F238E27FC236}">
                <a16:creationId xmlns:a16="http://schemas.microsoft.com/office/drawing/2014/main" xmlns="" id="{972D0039-2C2F-42C4-B2BE-4D7578A0B7C4}"/>
              </a:ext>
            </a:extLst>
          </p:cNvPr>
          <p:cNvSpPr txBox="1"/>
          <p:nvPr/>
        </p:nvSpPr>
        <p:spPr>
          <a:xfrm>
            <a:off x="3373931" y="2647843"/>
            <a:ext cx="762181" cy="413375"/>
          </a:xfrm>
          <a:prstGeom prst="rect">
            <a:avLst/>
          </a:prstGeom>
          <a:noFill/>
        </p:spPr>
        <p:txBody>
          <a:bodyPr wrap="square" rtlCol="0">
            <a:prstTxWarp prst="textArchUp">
              <a:avLst/>
            </a:prstTxWarp>
            <a:spAutoFit/>
          </a:bodyPr>
          <a:lstStyle/>
          <a:p>
            <a:pPr algn="ctr" rtl="1"/>
            <a:r>
              <a:rPr lang="ar-AE" b="1" dirty="0">
                <a:solidFill>
                  <a:schemeClr val="bg1"/>
                </a:solidFill>
              </a:rPr>
              <a:t>سُكّر</a:t>
            </a:r>
          </a:p>
        </p:txBody>
      </p:sp>
      <p:sp>
        <p:nvSpPr>
          <p:cNvPr id="17" name="TextBox 16">
            <a:extLst>
              <a:ext uri="{FF2B5EF4-FFF2-40B4-BE49-F238E27FC236}">
                <a16:creationId xmlns:a16="http://schemas.microsoft.com/office/drawing/2014/main" xmlns="" id="{51352B46-B55B-4AFE-99AD-800C27070D5A}"/>
              </a:ext>
            </a:extLst>
          </p:cNvPr>
          <p:cNvSpPr txBox="1"/>
          <p:nvPr/>
        </p:nvSpPr>
        <p:spPr>
          <a:xfrm>
            <a:off x="4460933" y="2619376"/>
            <a:ext cx="762181" cy="413375"/>
          </a:xfrm>
          <a:prstGeom prst="rect">
            <a:avLst/>
          </a:prstGeom>
          <a:noFill/>
        </p:spPr>
        <p:txBody>
          <a:bodyPr wrap="square" rtlCol="0">
            <a:prstTxWarp prst="textArchUp">
              <a:avLst/>
            </a:prstTxWarp>
            <a:spAutoFit/>
          </a:bodyPr>
          <a:lstStyle/>
          <a:p>
            <a:pPr algn="ctr" rtl="1"/>
            <a:r>
              <a:rPr lang="ar-AE" b="1" dirty="0">
                <a:solidFill>
                  <a:schemeClr val="bg1"/>
                </a:solidFill>
              </a:rPr>
              <a:t>صوديوم</a:t>
            </a:r>
          </a:p>
        </p:txBody>
      </p:sp>
      <p:sp>
        <p:nvSpPr>
          <p:cNvPr id="19" name="TextBox 18">
            <a:extLst>
              <a:ext uri="{FF2B5EF4-FFF2-40B4-BE49-F238E27FC236}">
                <a16:creationId xmlns:a16="http://schemas.microsoft.com/office/drawing/2014/main" xmlns="" id="{99BA80B2-CC32-43FD-A3B7-53BC37B70C65}"/>
              </a:ext>
            </a:extLst>
          </p:cNvPr>
          <p:cNvSpPr txBox="1"/>
          <p:nvPr/>
        </p:nvSpPr>
        <p:spPr>
          <a:xfrm rot="21406135">
            <a:off x="5577729" y="2605478"/>
            <a:ext cx="854393" cy="1081288"/>
          </a:xfrm>
          <a:prstGeom prst="rect">
            <a:avLst/>
          </a:prstGeom>
          <a:noFill/>
        </p:spPr>
        <p:txBody>
          <a:bodyPr wrap="square" rtlCol="0">
            <a:prstTxWarp prst="textArchUp">
              <a:avLst>
                <a:gd name="adj" fmla="val 7786942"/>
              </a:avLst>
            </a:prstTxWarp>
            <a:spAutoFit/>
          </a:bodyPr>
          <a:lstStyle/>
          <a:p>
            <a:pPr algn="ctr" rtl="1"/>
            <a:r>
              <a:rPr lang="ar-AE" sz="1600" b="1" dirty="0">
                <a:solidFill>
                  <a:schemeClr val="bg1"/>
                </a:solidFill>
              </a:rPr>
              <a:t>دهون مشبعة </a:t>
            </a:r>
          </a:p>
        </p:txBody>
      </p:sp>
    </p:spTree>
    <p:extLst>
      <p:ext uri="{BB962C8B-B14F-4D97-AF65-F5344CB8AC3E}">
        <p14:creationId xmlns:p14="http://schemas.microsoft.com/office/powerpoint/2010/main" val="4065218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أسئلة للنقاش</a:t>
            </a:r>
            <a:endParaRPr lang="ar" dirty="0"/>
          </a:p>
        </p:txBody>
      </p:sp>
      <p:sp>
        <p:nvSpPr>
          <p:cNvPr id="3" name="מציין מיקום תוכן 2"/>
          <p:cNvSpPr>
            <a:spLocks noGrp="1"/>
          </p:cNvSpPr>
          <p:nvPr>
            <p:ph idx="1"/>
          </p:nvPr>
        </p:nvSpPr>
        <p:spPr>
          <a:xfrm>
            <a:off x="1268626" y="1460498"/>
            <a:ext cx="7246723" cy="3966907"/>
          </a:xfrm>
        </p:spPr>
        <p:txBody>
          <a:bodyPr>
            <a:normAutofit/>
          </a:bodyPr>
          <a:lstStyle/>
          <a:p>
            <a:pPr marL="0" indent="0" algn="ctr" rtl="1">
              <a:buNone/>
            </a:pPr>
            <a:r>
              <a:rPr lang="ar" sz="2400" b="1" i="0" u="none" baseline="0" dirty="0"/>
              <a:t>بحسب رأیكم، لماذا تم اختیار اللون الأحمر للإشارة إلى العناصر الموجودة بكمیات كبیرة؟</a:t>
            </a:r>
            <a:endParaRPr lang="ar" sz="2400" b="1" dirty="0"/>
          </a:p>
        </p:txBody>
      </p:sp>
      <p:pic>
        <p:nvPicPr>
          <p:cNvPr id="4" name="תמונה 8">
            <a:extLst>
              <a:ext uri="{FF2B5EF4-FFF2-40B4-BE49-F238E27FC236}">
                <a16:creationId xmlns:a16="http://schemas.microsoft.com/office/drawing/2014/main" xmlns="" id="{42CA3181-5E26-4788-8CDA-1F18FFB1852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216526" y="2329203"/>
            <a:ext cx="3356277" cy="1099797"/>
          </a:xfrm>
          <a:prstGeom prst="rect">
            <a:avLst/>
          </a:prstGeom>
        </p:spPr>
      </p:pic>
      <p:sp>
        <p:nvSpPr>
          <p:cNvPr id="8" name="TextBox 7">
            <a:extLst>
              <a:ext uri="{FF2B5EF4-FFF2-40B4-BE49-F238E27FC236}">
                <a16:creationId xmlns:a16="http://schemas.microsoft.com/office/drawing/2014/main" xmlns="" id="{3885F408-72D5-4580-B6F7-64B6872C1AC6}"/>
              </a:ext>
            </a:extLst>
          </p:cNvPr>
          <p:cNvSpPr txBox="1"/>
          <p:nvPr/>
        </p:nvSpPr>
        <p:spPr>
          <a:xfrm>
            <a:off x="5602033" y="2874265"/>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10" name="TextBox 9">
            <a:extLst>
              <a:ext uri="{FF2B5EF4-FFF2-40B4-BE49-F238E27FC236}">
                <a16:creationId xmlns:a16="http://schemas.microsoft.com/office/drawing/2014/main" xmlns="" id="{E74867CC-737E-46C4-A398-44D8A8EC2055}"/>
              </a:ext>
            </a:extLst>
          </p:cNvPr>
          <p:cNvSpPr txBox="1"/>
          <p:nvPr/>
        </p:nvSpPr>
        <p:spPr>
          <a:xfrm>
            <a:off x="4494588" y="2874264"/>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12" name="TextBox 11">
            <a:extLst>
              <a:ext uri="{FF2B5EF4-FFF2-40B4-BE49-F238E27FC236}">
                <a16:creationId xmlns:a16="http://schemas.microsoft.com/office/drawing/2014/main" xmlns="" id="{81DCA7C3-A43C-461E-9D7B-E3B062A59585}"/>
              </a:ext>
            </a:extLst>
          </p:cNvPr>
          <p:cNvSpPr txBox="1"/>
          <p:nvPr/>
        </p:nvSpPr>
        <p:spPr>
          <a:xfrm>
            <a:off x="3387143" y="2874264"/>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14" name="TextBox 13">
            <a:extLst>
              <a:ext uri="{FF2B5EF4-FFF2-40B4-BE49-F238E27FC236}">
                <a16:creationId xmlns:a16="http://schemas.microsoft.com/office/drawing/2014/main" xmlns="" id="{A95F4239-B20F-4632-911B-6ED34DCC7ADF}"/>
              </a:ext>
            </a:extLst>
          </p:cNvPr>
          <p:cNvSpPr txBox="1"/>
          <p:nvPr/>
        </p:nvSpPr>
        <p:spPr>
          <a:xfrm>
            <a:off x="3373931" y="2547834"/>
            <a:ext cx="762181" cy="413375"/>
          </a:xfrm>
          <a:prstGeom prst="rect">
            <a:avLst/>
          </a:prstGeom>
          <a:noFill/>
        </p:spPr>
        <p:txBody>
          <a:bodyPr wrap="square" rtlCol="0">
            <a:prstTxWarp prst="textArchUp">
              <a:avLst/>
            </a:prstTxWarp>
            <a:spAutoFit/>
          </a:bodyPr>
          <a:lstStyle/>
          <a:p>
            <a:pPr algn="ctr" rtl="1"/>
            <a:r>
              <a:rPr lang="ar-AE" b="1" dirty="0">
                <a:solidFill>
                  <a:schemeClr val="bg1"/>
                </a:solidFill>
              </a:rPr>
              <a:t>سُكّر</a:t>
            </a:r>
          </a:p>
        </p:txBody>
      </p:sp>
      <p:sp>
        <p:nvSpPr>
          <p:cNvPr id="16" name="TextBox 15">
            <a:extLst>
              <a:ext uri="{FF2B5EF4-FFF2-40B4-BE49-F238E27FC236}">
                <a16:creationId xmlns:a16="http://schemas.microsoft.com/office/drawing/2014/main" xmlns="" id="{8874B543-17D7-4C81-8493-868F97258711}"/>
              </a:ext>
            </a:extLst>
          </p:cNvPr>
          <p:cNvSpPr txBox="1"/>
          <p:nvPr/>
        </p:nvSpPr>
        <p:spPr>
          <a:xfrm>
            <a:off x="4460933" y="2519367"/>
            <a:ext cx="762181" cy="413375"/>
          </a:xfrm>
          <a:prstGeom prst="rect">
            <a:avLst/>
          </a:prstGeom>
          <a:noFill/>
        </p:spPr>
        <p:txBody>
          <a:bodyPr wrap="square" rtlCol="0">
            <a:prstTxWarp prst="textArchUp">
              <a:avLst/>
            </a:prstTxWarp>
            <a:spAutoFit/>
          </a:bodyPr>
          <a:lstStyle/>
          <a:p>
            <a:pPr algn="ctr" rtl="1"/>
            <a:r>
              <a:rPr lang="ar-AE" b="1" dirty="0">
                <a:solidFill>
                  <a:schemeClr val="bg1"/>
                </a:solidFill>
              </a:rPr>
              <a:t>صوديوم</a:t>
            </a:r>
          </a:p>
        </p:txBody>
      </p:sp>
      <p:sp>
        <p:nvSpPr>
          <p:cNvPr id="18" name="TextBox 17">
            <a:extLst>
              <a:ext uri="{FF2B5EF4-FFF2-40B4-BE49-F238E27FC236}">
                <a16:creationId xmlns:a16="http://schemas.microsoft.com/office/drawing/2014/main" xmlns="" id="{55172028-968B-47F1-8573-45437B2788BD}"/>
              </a:ext>
            </a:extLst>
          </p:cNvPr>
          <p:cNvSpPr txBox="1"/>
          <p:nvPr/>
        </p:nvSpPr>
        <p:spPr>
          <a:xfrm rot="21406135">
            <a:off x="5577729" y="2505469"/>
            <a:ext cx="854393" cy="1081288"/>
          </a:xfrm>
          <a:prstGeom prst="rect">
            <a:avLst/>
          </a:prstGeom>
          <a:noFill/>
        </p:spPr>
        <p:txBody>
          <a:bodyPr wrap="square" rtlCol="0">
            <a:prstTxWarp prst="textArchUp">
              <a:avLst>
                <a:gd name="adj" fmla="val 7786942"/>
              </a:avLst>
            </a:prstTxWarp>
            <a:spAutoFit/>
          </a:bodyPr>
          <a:lstStyle/>
          <a:p>
            <a:pPr algn="ctr" rtl="1"/>
            <a:r>
              <a:rPr lang="ar-AE" sz="1600" b="1" dirty="0">
                <a:solidFill>
                  <a:schemeClr val="bg1"/>
                </a:solidFill>
              </a:rPr>
              <a:t>دهون مشبعة </a:t>
            </a:r>
          </a:p>
        </p:txBody>
      </p:sp>
    </p:spTree>
    <p:extLst>
      <p:ext uri="{BB962C8B-B14F-4D97-AF65-F5344CB8AC3E}">
        <p14:creationId xmlns:p14="http://schemas.microsoft.com/office/powerpoint/2010/main" val="2603772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ציין מיקום תוכן 2"/>
          <p:cNvSpPr txBox="1">
            <a:spLocks/>
          </p:cNvSpPr>
          <p:nvPr/>
        </p:nvSpPr>
        <p:spPr>
          <a:xfrm>
            <a:off x="628650" y="3894335"/>
            <a:ext cx="7886700" cy="2179802"/>
          </a:xfrm>
          <a:prstGeom prst="rect">
            <a:avLst/>
          </a:prstGeom>
        </p:spPr>
        <p:txBody>
          <a:bodyPr vert="horz" lIns="91440" tIns="45720" rIns="91440" bIns="45720" rtlCol="0">
            <a:no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 typeface="Arial" panose="020B0604020202020204" pitchFamily="34" charset="0"/>
              <a:buNone/>
            </a:pPr>
            <a:r>
              <a:rPr lang="ar" sz="2400" b="0" i="0" u="none" baseline="0"/>
              <a:t>من المتّبع استخدام اللون الأحمر للتحذير والتنبيه.</a:t>
            </a:r>
            <a:endParaRPr lang="ar" sz="2000" dirty="0"/>
          </a:p>
          <a:p>
            <a:pPr marL="0" indent="0" algn="r" rtl="1">
              <a:buFont typeface="Arial" panose="020B0604020202020204" pitchFamily="34" charset="0"/>
              <a:buNone/>
            </a:pPr>
            <a:endParaRPr lang="ar" sz="2000" dirty="0"/>
          </a:p>
          <a:p>
            <a:pPr marL="0" indent="0" algn="r" rtl="1">
              <a:buFont typeface="Arial" panose="020B0604020202020204" pitchFamily="34" charset="0"/>
              <a:buNone/>
            </a:pPr>
            <a:r>
              <a:rPr lang="ar" sz="2000" b="0" i="0" u="none" baseline="0"/>
              <a:t>تذكّرنا الإشارات الحمراء أن علينا التوقف والتفكير،</a:t>
            </a:r>
            <a:r>
              <a:rPr lang="ar" sz="2000"/>
              <a:t/>
            </a:r>
            <a:br>
              <a:rPr lang="ar" sz="2000"/>
            </a:br>
            <a:r>
              <a:rPr lang="ar" sz="2000" b="0" i="0" u="none" baseline="0"/>
              <a:t>هكذا نستطيع اختيار تفادي الكميات الكبيرة من هذه العناصر.</a:t>
            </a:r>
          </a:p>
          <a:p>
            <a:endParaRPr lang="ar" sz="2000" dirty="0"/>
          </a:p>
          <a:p>
            <a:endParaRPr lang="ar" sz="2000" dirty="0"/>
          </a:p>
        </p:txBody>
      </p:sp>
      <p:sp>
        <p:nvSpPr>
          <p:cNvPr id="2" name="כותרת 1"/>
          <p:cNvSpPr>
            <a:spLocks noGrp="1"/>
          </p:cNvSpPr>
          <p:nvPr>
            <p:ph type="title"/>
          </p:nvPr>
        </p:nvSpPr>
        <p:spPr/>
        <p:txBody>
          <a:bodyPr/>
          <a:lstStyle/>
          <a:p>
            <a:pPr algn="r" rtl="1"/>
            <a:r>
              <a:rPr lang="ar" b="1" i="0" u="none" baseline="0"/>
              <a:t>أسئلة للنقاش</a:t>
            </a:r>
            <a:endParaRPr lang="ar" dirty="0"/>
          </a:p>
        </p:txBody>
      </p:sp>
      <p:sp>
        <p:nvSpPr>
          <p:cNvPr id="10" name="מציין מיקום תוכן 2"/>
          <p:cNvSpPr>
            <a:spLocks noGrp="1"/>
          </p:cNvSpPr>
          <p:nvPr>
            <p:ph idx="1"/>
          </p:nvPr>
        </p:nvSpPr>
        <p:spPr>
          <a:xfrm>
            <a:off x="1268626" y="1460498"/>
            <a:ext cx="7246723" cy="3966907"/>
          </a:xfrm>
        </p:spPr>
        <p:txBody>
          <a:bodyPr>
            <a:normAutofit/>
          </a:bodyPr>
          <a:lstStyle/>
          <a:p>
            <a:pPr marL="0" indent="0" algn="ctr" rtl="1">
              <a:buNone/>
            </a:pPr>
            <a:r>
              <a:rPr lang="ar" sz="2400" b="1" i="0" u="none" baseline="0"/>
              <a:t>بحسب رأیكم، لماذا تم اختیار اللون الأحمر للإشارة إلى العناصر الموجودة بكمیات كبیرة؟</a:t>
            </a:r>
            <a:endParaRPr lang="ar" sz="2400" b="1" dirty="0"/>
          </a:p>
        </p:txBody>
      </p:sp>
      <p:grpSp>
        <p:nvGrpSpPr>
          <p:cNvPr id="6" name="קבוצה 5"/>
          <p:cNvGrpSpPr/>
          <p:nvPr/>
        </p:nvGrpSpPr>
        <p:grpSpPr>
          <a:xfrm>
            <a:off x="1722497" y="3850921"/>
            <a:ext cx="1266567" cy="2401598"/>
            <a:chOff x="1379736" y="3850921"/>
            <a:chExt cx="1266567" cy="2401598"/>
          </a:xfrm>
        </p:grpSpPr>
        <p:pic>
          <p:nvPicPr>
            <p:cNvPr id="5" name="תמונה 4"/>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886706" y="4917989"/>
              <a:ext cx="252626" cy="1334530"/>
            </a:xfrm>
            <a:prstGeom prst="rect">
              <a:avLst/>
            </a:prstGeom>
          </p:spPr>
        </p:pic>
        <p:pic>
          <p:nvPicPr>
            <p:cNvPr id="1026" name="Picture 2" descr="File:Israel road sign 302.sv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9736" y="3850921"/>
              <a:ext cx="1266567" cy="12665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קבוצה 8"/>
          <p:cNvGrpSpPr/>
          <p:nvPr/>
        </p:nvGrpSpPr>
        <p:grpSpPr>
          <a:xfrm>
            <a:off x="621588" y="3370587"/>
            <a:ext cx="966098" cy="2873694"/>
            <a:chOff x="465589" y="3372684"/>
            <a:chExt cx="966098" cy="2873694"/>
          </a:xfrm>
        </p:grpSpPr>
        <p:pic>
          <p:nvPicPr>
            <p:cNvPr id="16" name="תמונה 15"/>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51503" y="4911848"/>
              <a:ext cx="252626" cy="1334530"/>
            </a:xfrm>
            <a:prstGeom prst="rect">
              <a:avLst/>
            </a:prstGeom>
          </p:spPr>
        </p:pic>
        <p:pic>
          <p:nvPicPr>
            <p:cNvPr id="8" name="תמונה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5589" y="3372684"/>
              <a:ext cx="966098" cy="2378087"/>
            </a:xfrm>
            <a:prstGeom prst="rect">
              <a:avLst/>
            </a:prstGeom>
          </p:spPr>
        </p:pic>
      </p:grpSp>
      <p:pic>
        <p:nvPicPr>
          <p:cNvPr id="3" name="תמונה 8">
            <a:extLst>
              <a:ext uri="{FF2B5EF4-FFF2-40B4-BE49-F238E27FC236}">
                <a16:creationId xmlns:a16="http://schemas.microsoft.com/office/drawing/2014/main" xmlns="" id="{736FC4B2-DAF9-4BDA-8FA9-C3822E5E01B3}"/>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3216526" y="2329203"/>
            <a:ext cx="3356277" cy="1099797"/>
          </a:xfrm>
          <a:prstGeom prst="rect">
            <a:avLst/>
          </a:prstGeom>
        </p:spPr>
      </p:pic>
      <p:sp>
        <p:nvSpPr>
          <p:cNvPr id="4" name="TextBox 3">
            <a:extLst>
              <a:ext uri="{FF2B5EF4-FFF2-40B4-BE49-F238E27FC236}">
                <a16:creationId xmlns:a16="http://schemas.microsoft.com/office/drawing/2014/main" xmlns="" id="{787E32E3-870C-4982-B040-9949B159351A}"/>
              </a:ext>
            </a:extLst>
          </p:cNvPr>
          <p:cNvSpPr txBox="1"/>
          <p:nvPr/>
        </p:nvSpPr>
        <p:spPr>
          <a:xfrm>
            <a:off x="5602033" y="2874265"/>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7" name="TextBox 6">
            <a:extLst>
              <a:ext uri="{FF2B5EF4-FFF2-40B4-BE49-F238E27FC236}">
                <a16:creationId xmlns:a16="http://schemas.microsoft.com/office/drawing/2014/main" xmlns="" id="{61E873F4-A94F-4016-8888-6DB172BB0DD0}"/>
              </a:ext>
            </a:extLst>
          </p:cNvPr>
          <p:cNvSpPr txBox="1"/>
          <p:nvPr/>
        </p:nvSpPr>
        <p:spPr>
          <a:xfrm>
            <a:off x="4494588" y="2874264"/>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13" name="TextBox 12">
            <a:extLst>
              <a:ext uri="{FF2B5EF4-FFF2-40B4-BE49-F238E27FC236}">
                <a16:creationId xmlns:a16="http://schemas.microsoft.com/office/drawing/2014/main" xmlns="" id="{80B6B33B-6DF3-48EE-A2F6-06337BAAD65F}"/>
              </a:ext>
            </a:extLst>
          </p:cNvPr>
          <p:cNvSpPr txBox="1"/>
          <p:nvPr/>
        </p:nvSpPr>
        <p:spPr>
          <a:xfrm>
            <a:off x="3387143" y="2874264"/>
            <a:ext cx="762181" cy="413375"/>
          </a:xfrm>
          <a:prstGeom prst="rect">
            <a:avLst/>
          </a:prstGeom>
          <a:noFill/>
        </p:spPr>
        <p:txBody>
          <a:bodyPr wrap="square" rtlCol="0">
            <a:prstTxWarp prst="textArchDown">
              <a:avLst>
                <a:gd name="adj" fmla="val 1957465"/>
              </a:avLst>
            </a:prstTxWarp>
            <a:spAutoFit/>
          </a:bodyPr>
          <a:lstStyle/>
          <a:p>
            <a:pPr algn="ctr" rtl="1"/>
            <a:r>
              <a:rPr lang="ar-AE" b="1" dirty="0">
                <a:solidFill>
                  <a:schemeClr val="bg1"/>
                </a:solidFill>
              </a:rPr>
              <a:t>بكمية كبيرة</a:t>
            </a:r>
          </a:p>
        </p:txBody>
      </p:sp>
      <p:sp>
        <p:nvSpPr>
          <p:cNvPr id="19" name="TextBox 18">
            <a:extLst>
              <a:ext uri="{FF2B5EF4-FFF2-40B4-BE49-F238E27FC236}">
                <a16:creationId xmlns:a16="http://schemas.microsoft.com/office/drawing/2014/main" xmlns="" id="{D4054B48-F8F4-405E-975C-B9FB61BEF344}"/>
              </a:ext>
            </a:extLst>
          </p:cNvPr>
          <p:cNvSpPr txBox="1"/>
          <p:nvPr/>
        </p:nvSpPr>
        <p:spPr>
          <a:xfrm>
            <a:off x="3373931" y="2547834"/>
            <a:ext cx="762181" cy="413375"/>
          </a:xfrm>
          <a:prstGeom prst="rect">
            <a:avLst/>
          </a:prstGeom>
          <a:noFill/>
        </p:spPr>
        <p:txBody>
          <a:bodyPr wrap="square" rtlCol="0">
            <a:prstTxWarp prst="textArchUp">
              <a:avLst/>
            </a:prstTxWarp>
            <a:spAutoFit/>
          </a:bodyPr>
          <a:lstStyle/>
          <a:p>
            <a:pPr algn="ctr" rtl="1"/>
            <a:r>
              <a:rPr lang="ar-AE" b="1" dirty="0">
                <a:solidFill>
                  <a:schemeClr val="bg1"/>
                </a:solidFill>
              </a:rPr>
              <a:t>سُكّر</a:t>
            </a:r>
          </a:p>
        </p:txBody>
      </p:sp>
      <p:sp>
        <p:nvSpPr>
          <p:cNvPr id="21" name="TextBox 20">
            <a:extLst>
              <a:ext uri="{FF2B5EF4-FFF2-40B4-BE49-F238E27FC236}">
                <a16:creationId xmlns:a16="http://schemas.microsoft.com/office/drawing/2014/main" xmlns="" id="{ACB838C0-15B7-4AD0-BC63-4F0D84463A58}"/>
              </a:ext>
            </a:extLst>
          </p:cNvPr>
          <p:cNvSpPr txBox="1"/>
          <p:nvPr/>
        </p:nvSpPr>
        <p:spPr>
          <a:xfrm>
            <a:off x="4460933" y="2519367"/>
            <a:ext cx="762181" cy="413375"/>
          </a:xfrm>
          <a:prstGeom prst="rect">
            <a:avLst/>
          </a:prstGeom>
          <a:noFill/>
        </p:spPr>
        <p:txBody>
          <a:bodyPr wrap="square" rtlCol="0">
            <a:prstTxWarp prst="textArchUp">
              <a:avLst/>
            </a:prstTxWarp>
            <a:spAutoFit/>
          </a:bodyPr>
          <a:lstStyle/>
          <a:p>
            <a:pPr algn="ctr" rtl="1"/>
            <a:r>
              <a:rPr lang="ar-AE" b="1" dirty="0">
                <a:solidFill>
                  <a:schemeClr val="bg1"/>
                </a:solidFill>
              </a:rPr>
              <a:t>صوديوم</a:t>
            </a:r>
          </a:p>
        </p:txBody>
      </p:sp>
      <p:sp>
        <p:nvSpPr>
          <p:cNvPr id="23" name="TextBox 22">
            <a:extLst>
              <a:ext uri="{FF2B5EF4-FFF2-40B4-BE49-F238E27FC236}">
                <a16:creationId xmlns:a16="http://schemas.microsoft.com/office/drawing/2014/main" xmlns="" id="{87C517BE-E4B9-4084-A55D-170A44EF0A95}"/>
              </a:ext>
            </a:extLst>
          </p:cNvPr>
          <p:cNvSpPr txBox="1"/>
          <p:nvPr/>
        </p:nvSpPr>
        <p:spPr>
          <a:xfrm rot="21406135">
            <a:off x="5577729" y="2505469"/>
            <a:ext cx="854393" cy="1081288"/>
          </a:xfrm>
          <a:prstGeom prst="rect">
            <a:avLst/>
          </a:prstGeom>
          <a:noFill/>
        </p:spPr>
        <p:txBody>
          <a:bodyPr wrap="square" rtlCol="0">
            <a:prstTxWarp prst="textArchUp">
              <a:avLst>
                <a:gd name="adj" fmla="val 7786942"/>
              </a:avLst>
            </a:prstTxWarp>
            <a:spAutoFit/>
          </a:bodyPr>
          <a:lstStyle/>
          <a:p>
            <a:pPr algn="ctr" rtl="1"/>
            <a:r>
              <a:rPr lang="ar-AE" sz="1600" b="1" dirty="0">
                <a:solidFill>
                  <a:schemeClr val="bg1"/>
                </a:solidFill>
              </a:rPr>
              <a:t>دهون مشبعة </a:t>
            </a:r>
          </a:p>
        </p:txBody>
      </p:sp>
    </p:spTree>
    <p:extLst>
      <p:ext uri="{BB962C8B-B14F-4D97-AF65-F5344CB8AC3E}">
        <p14:creationId xmlns:p14="http://schemas.microsoft.com/office/powerpoint/2010/main" val="2263023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توصيات غذائية</a:t>
            </a:r>
            <a:endParaRPr lang="ar" dirty="0"/>
          </a:p>
        </p:txBody>
      </p:sp>
      <p:sp>
        <p:nvSpPr>
          <p:cNvPr id="3" name="מציין מיקום תוכן 2"/>
          <p:cNvSpPr>
            <a:spLocks noGrp="1"/>
          </p:cNvSpPr>
          <p:nvPr>
            <p:ph idx="1"/>
          </p:nvPr>
        </p:nvSpPr>
        <p:spPr>
          <a:xfrm>
            <a:off x="1301578" y="1460498"/>
            <a:ext cx="7213772" cy="3966907"/>
          </a:xfrm>
        </p:spPr>
        <p:txBody>
          <a:bodyPr>
            <a:normAutofit/>
          </a:bodyPr>
          <a:lstStyle/>
          <a:p>
            <a:pPr marL="0" indent="0" algn="r" rtl="1">
              <a:buNone/>
            </a:pPr>
            <a:r>
              <a:rPr lang="ar" sz="2000" b="0" i="0" u="none" baseline="0"/>
              <a:t>تتعلق التغذية بالأفضليات الشخصية، السن، الحالة الصحية، بمدى النشاط البدني وغيرها.</a:t>
            </a:r>
          </a:p>
          <a:p>
            <a:pPr marL="0" indent="0" algn="r" rtl="1">
              <a:buNone/>
            </a:pPr>
            <a:endParaRPr lang="ar" sz="2000" dirty="0"/>
          </a:p>
          <a:p>
            <a:pPr marL="0" indent="0" algn="r" rtl="1">
              <a:buNone/>
            </a:pPr>
            <a:r>
              <a:rPr lang="ar" sz="2000" b="0" i="0" u="none" baseline="0"/>
              <a:t>التوصيات المتعارف عليها اليوم للتغذية الصحية والمستنيرة هي:</a:t>
            </a:r>
          </a:p>
          <a:p>
            <a:pPr algn="r" rtl="1"/>
            <a:r>
              <a:rPr lang="ar" sz="2000" b="0" i="0" u="none" baseline="0"/>
              <a:t>الهرم الغذائي</a:t>
            </a:r>
          </a:p>
          <a:p>
            <a:endParaRPr lang="ar" sz="2000" dirty="0"/>
          </a:p>
          <a:p>
            <a:endParaRPr lang="ar" sz="2000" dirty="0"/>
          </a:p>
          <a:p>
            <a:endParaRPr lang="ar" sz="2000" dirty="0"/>
          </a:p>
          <a:p>
            <a:pPr algn="r" rtl="1"/>
            <a:r>
              <a:rPr lang="ar" sz="2000" b="0" i="0" u="none" baseline="0"/>
              <a:t>التغذية المتوسطية</a:t>
            </a:r>
            <a:endParaRPr lang="ar" sz="2000" dirty="0"/>
          </a:p>
        </p:txBody>
      </p:sp>
      <p:pic>
        <p:nvPicPr>
          <p:cNvPr id="6" name="תמונה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13218" y="3039519"/>
            <a:ext cx="1498853" cy="1431420"/>
          </a:xfrm>
          <a:prstGeom prst="rect">
            <a:avLst/>
          </a:prstGeom>
          <a:ln>
            <a:noFill/>
          </a:ln>
          <a:effectLst>
            <a:outerShdw blurRad="292100" dist="139700" dir="2700000" algn="tl" rotWithShape="0">
              <a:srgbClr val="333333">
                <a:alpha val="65000"/>
              </a:srgbClr>
            </a:outerShdw>
          </a:effectLst>
        </p:spPr>
      </p:pic>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3218" y="4664580"/>
            <a:ext cx="1498853" cy="1431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612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dirty="0"/>
              <a:t>صحي أم غير صحي؟</a:t>
            </a:r>
            <a:endParaRPr lang="ar" dirty="0"/>
          </a:p>
        </p:txBody>
      </p:sp>
      <p:sp>
        <p:nvSpPr>
          <p:cNvPr id="3" name="מציין מיקום תוכן 2"/>
          <p:cNvSpPr>
            <a:spLocks noGrp="1"/>
          </p:cNvSpPr>
          <p:nvPr>
            <p:ph idx="1"/>
          </p:nvPr>
        </p:nvSpPr>
        <p:spPr>
          <a:xfrm>
            <a:off x="477982" y="1460498"/>
            <a:ext cx="8037368" cy="3966907"/>
          </a:xfrm>
        </p:spPr>
        <p:txBody>
          <a:bodyPr>
            <a:normAutofit/>
          </a:bodyPr>
          <a:lstStyle/>
          <a:p>
            <a:pPr marL="0" indent="0" algn="r" rtl="1">
              <a:buNone/>
            </a:pPr>
            <a:r>
              <a:rPr lang="ar" sz="2400" b="0" i="0" u="none" baseline="0" dirty="0"/>
              <a:t>أي من أنواع من المواد الغذائية يعتبر صحياً </a:t>
            </a:r>
            <a:r>
              <a:rPr lang="ar" sz="2400" b="1" i="0" u="none" baseline="0" dirty="0"/>
              <a:t>بحسب رأيكم</a:t>
            </a:r>
            <a:r>
              <a:rPr lang="ar" sz="2400" b="0" i="0" u="none" baseline="0" dirty="0"/>
              <a:t>؟</a:t>
            </a:r>
          </a:p>
          <a:p>
            <a:pPr marL="0" indent="0" algn="r" rtl="1">
              <a:buNone/>
            </a:pPr>
            <a:r>
              <a:rPr lang="ar" sz="2000" b="0" i="0" u="none" baseline="0" dirty="0"/>
              <a:t>اذكروا أنواع غذاء وليس أسماء أطعمة معينة</a:t>
            </a:r>
            <a:r>
              <a:rPr lang="ar" sz="2000" dirty="0"/>
              <a:t/>
            </a:r>
            <a:br>
              <a:rPr lang="ar" sz="2000" dirty="0"/>
            </a:br>
            <a:r>
              <a:rPr lang="ar" sz="2000" b="0" i="0" u="none" baseline="0" dirty="0"/>
              <a:t>(مثلا: الفواكه الطازجة وليس الموز، التفاح وما شابه).</a:t>
            </a:r>
            <a:r>
              <a:rPr lang="ar" sz="2400" b="0" i="0" u="none" baseline="0" dirty="0"/>
              <a:t> </a:t>
            </a:r>
            <a:r>
              <a:rPr lang="ar" sz="2400" dirty="0"/>
              <a:t/>
            </a:r>
            <a:br>
              <a:rPr lang="ar" sz="2400" dirty="0"/>
            </a:br>
            <a:endParaRPr lang="ar" sz="2400" dirty="0"/>
          </a:p>
        </p:txBody>
      </p:sp>
      <p:grpSp>
        <p:nvGrpSpPr>
          <p:cNvPr id="7" name="קבוצה 6"/>
          <p:cNvGrpSpPr/>
          <p:nvPr/>
        </p:nvGrpSpPr>
        <p:grpSpPr>
          <a:xfrm>
            <a:off x="1189200" y="2047042"/>
            <a:ext cx="2438400" cy="2045474"/>
            <a:chOff x="5338119" y="2265406"/>
            <a:chExt cx="2438400" cy="2045474"/>
          </a:xfrm>
        </p:grpSpPr>
        <p:sp>
          <p:nvSpPr>
            <p:cNvPr id="4" name="מלבן מעוגל 3"/>
            <p:cNvSpPr/>
            <p:nvPr/>
          </p:nvSpPr>
          <p:spPr>
            <a:xfrm>
              <a:off x="5338119" y="2265406"/>
              <a:ext cx="2438400" cy="2045474"/>
            </a:xfrm>
            <a:prstGeom prst="roundRect">
              <a:avLst>
                <a:gd name="adj" fmla="val 0"/>
              </a:avLst>
            </a:prstGeom>
            <a:solidFill>
              <a:srgbClr val="6ECC54"/>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rtl="1"/>
              <a:endParaRPr lang="ar"/>
            </a:p>
          </p:txBody>
        </p:sp>
        <p:sp>
          <p:nvSpPr>
            <p:cNvPr id="5" name="מלבן 4"/>
            <p:cNvSpPr/>
            <p:nvPr/>
          </p:nvSpPr>
          <p:spPr>
            <a:xfrm>
              <a:off x="5675507" y="2318072"/>
              <a:ext cx="1763624" cy="369332"/>
            </a:xfrm>
            <a:prstGeom prst="rect">
              <a:avLst/>
            </a:prstGeom>
          </p:spPr>
          <p:txBody>
            <a:bodyPr wrap="none">
              <a:spAutoFit/>
            </a:bodyPr>
            <a:lstStyle/>
            <a:p>
              <a:pPr algn="ctr" rtl="1"/>
              <a:r>
                <a:rPr lang="ar" b="0" i="0" u="none" baseline="0" dirty="0">
                  <a:solidFill>
                    <a:schemeClr val="bg1"/>
                  </a:solidFill>
                </a:rPr>
                <a:t>مُنتجات غذائية صحيّة</a:t>
              </a:r>
              <a:endParaRPr lang="ar" dirty="0">
                <a:solidFill>
                  <a:schemeClr val="bg1"/>
                </a:solidFill>
              </a:endParaRPr>
            </a:p>
          </p:txBody>
        </p:sp>
        <p:pic>
          <p:nvPicPr>
            <p:cNvPr id="6" name="תמונה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1086" y="2754871"/>
              <a:ext cx="2192466" cy="1460477"/>
            </a:xfrm>
            <a:prstGeom prst="rect">
              <a:avLst/>
            </a:prstGeom>
          </p:spPr>
        </p:pic>
      </p:grpSp>
    </p:spTree>
    <p:extLst>
      <p:ext uri="{BB962C8B-B14F-4D97-AF65-F5344CB8AC3E}">
        <p14:creationId xmlns:p14="http://schemas.microsoft.com/office/powerpoint/2010/main" val="1662047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dirty="0"/>
              <a:t>توصيات غذائية</a:t>
            </a:r>
            <a:endParaRPr lang="ar" dirty="0"/>
          </a:p>
        </p:txBody>
      </p:sp>
      <p:pic>
        <p:nvPicPr>
          <p:cNvPr id="5" name="מציין מיקום תוכן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17486" y="1120734"/>
            <a:ext cx="5355771" cy="5114816"/>
          </a:xfrm>
          <a:prstGeom prst="rect">
            <a:avLst/>
          </a:prstGeom>
          <a:ln>
            <a:noFill/>
          </a:ln>
          <a:effectLst/>
        </p:spPr>
      </p:pic>
    </p:spTree>
    <p:extLst>
      <p:ext uri="{BB962C8B-B14F-4D97-AF65-F5344CB8AC3E}">
        <p14:creationId xmlns:p14="http://schemas.microsoft.com/office/powerpoint/2010/main" val="862009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dirty="0"/>
              <a:t>توصيات غذائية</a:t>
            </a:r>
            <a:endParaRPr lang="ar" dirty="0"/>
          </a:p>
        </p:txBody>
      </p:sp>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894115" y="992643"/>
            <a:ext cx="5355770" cy="5114815"/>
          </a:xfrm>
          <a:prstGeom prst="rect">
            <a:avLst/>
          </a:prstGeom>
          <a:ln>
            <a:noFill/>
          </a:ln>
          <a:effectLst/>
        </p:spPr>
      </p:pic>
    </p:spTree>
    <p:extLst>
      <p:ext uri="{BB962C8B-B14F-4D97-AF65-F5344CB8AC3E}">
        <p14:creationId xmlns:p14="http://schemas.microsoft.com/office/powerpoint/2010/main" val="3555224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نبتكر إشارات غذائية - فعالية ضمن المجموعات</a:t>
            </a:r>
            <a:endParaRPr lang="ar" dirty="0"/>
          </a:p>
        </p:txBody>
      </p:sp>
      <p:sp>
        <p:nvSpPr>
          <p:cNvPr id="3" name="מציין מיקום תוכן 2"/>
          <p:cNvSpPr>
            <a:spLocks noGrp="1"/>
          </p:cNvSpPr>
          <p:nvPr>
            <p:ph idx="1"/>
          </p:nvPr>
        </p:nvSpPr>
        <p:spPr>
          <a:xfrm>
            <a:off x="1112108" y="1460498"/>
            <a:ext cx="7403242" cy="3966907"/>
          </a:xfrm>
        </p:spPr>
        <p:txBody>
          <a:bodyPr>
            <a:normAutofit/>
          </a:bodyPr>
          <a:lstStyle/>
          <a:p>
            <a:pPr marL="0" indent="0" algn="r" rtl="1">
              <a:buNone/>
            </a:pPr>
            <a:r>
              <a:rPr lang="ar" sz="2000" b="1" i="0" u="none" baseline="0" dirty="0"/>
              <a:t>عليكم إعداد إشارة غذائية مخصصة لعبوات الطعام:</a:t>
            </a:r>
          </a:p>
          <a:p>
            <a:pPr algn="r" rtl="1"/>
            <a:r>
              <a:rPr lang="ar" sz="2000" b="0" i="0" u="none" baseline="0" dirty="0"/>
              <a:t>راجعوا ورقة التوصيات الغذائية.</a:t>
            </a:r>
          </a:p>
          <a:p>
            <a:pPr algn="r" rtl="1"/>
            <a:r>
              <a:rPr lang="ar" sz="2000" b="0" i="0" u="none" baseline="0" dirty="0"/>
              <a:t>فكروا ما هي الرسالة التي ترغبون بتمريرها.</a:t>
            </a:r>
          </a:p>
          <a:p>
            <a:pPr algn="r" rtl="1"/>
            <a:r>
              <a:rPr lang="ar" sz="2000" b="0" i="0" u="none" baseline="0" dirty="0"/>
              <a:t>اختاروا رسما ملائما وألوانا ملائمة. بإمكانكم إضافة كتابات قصیرة وموجزة أیضا.</a:t>
            </a:r>
          </a:p>
          <a:p>
            <a:pPr algn="r" rtl="1"/>
            <a:r>
              <a:rPr lang="ar" sz="2000" b="0" i="0" u="none" baseline="0" dirty="0"/>
              <a:t>جهزوا في الحاسوب أو على ورقة رسما كبيراً للإشارة الغذائية.</a:t>
            </a:r>
          </a:p>
          <a:p>
            <a:pPr algn="r" rtl="1"/>
            <a:r>
              <a:rPr lang="ar" sz="2000" b="0" i="0" u="none" baseline="0" dirty="0"/>
              <a:t>اعرضوا الإشارة الغذائية أمام تلاميذ الصف - هل نجحوا بالتعرف على رسالتكم؟</a:t>
            </a:r>
          </a:p>
          <a:p>
            <a:pPr marL="0" indent="0" algn="r" rtl="1">
              <a:buNone/>
            </a:pPr>
            <a:endParaRPr lang="ar" sz="2000" dirty="0"/>
          </a:p>
        </p:txBody>
      </p:sp>
      <p:pic>
        <p:nvPicPr>
          <p:cNvPr id="7" name="תמונה 6"/>
          <p:cNvPicPr>
            <a:picLocks noChangeAspect="1"/>
          </p:cNvPicPr>
          <p:nvPr/>
        </p:nvPicPr>
        <p:blipFill rotWithShape="1">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832404" y="4094206"/>
            <a:ext cx="5962650" cy="2150075"/>
          </a:xfrm>
          <a:prstGeom prst="rect">
            <a:avLst/>
          </a:prstGeom>
          <a:noFill/>
          <a:ln>
            <a:noFill/>
          </a:ln>
        </p:spPr>
      </p:pic>
    </p:spTree>
    <p:extLst>
      <p:ext uri="{BB962C8B-B14F-4D97-AF65-F5344CB8AC3E}">
        <p14:creationId xmlns:p14="http://schemas.microsoft.com/office/powerpoint/2010/main" val="731715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dirty="0"/>
              <a:t>سؤال للتلخيص</a:t>
            </a:r>
            <a:endParaRPr lang="ar" dirty="0"/>
          </a:p>
        </p:txBody>
      </p:sp>
      <p:sp>
        <p:nvSpPr>
          <p:cNvPr id="3" name="מציין מיקום תוכן 2"/>
          <p:cNvSpPr>
            <a:spLocks noGrp="1"/>
          </p:cNvSpPr>
          <p:nvPr>
            <p:ph idx="1"/>
          </p:nvPr>
        </p:nvSpPr>
        <p:spPr>
          <a:xfrm>
            <a:off x="504967" y="1460498"/>
            <a:ext cx="8010383" cy="3966907"/>
          </a:xfrm>
        </p:spPr>
        <p:txBody>
          <a:bodyPr>
            <a:normAutofit/>
          </a:bodyPr>
          <a:lstStyle/>
          <a:p>
            <a:pPr marL="0" indent="0" algn="r" rtl="1">
              <a:buNone/>
            </a:pPr>
            <a:r>
              <a:rPr lang="ar" sz="2400" b="1" i="0" u="none" baseline="0" dirty="0"/>
              <a:t>هل تعرفون المنتج الغذائي الذي من </a:t>
            </a:r>
            <a:r>
              <a:rPr lang="ar-JO" sz="2400" b="1" dirty="0"/>
              <a:t>ال</a:t>
            </a:r>
            <a:r>
              <a:rPr lang="ar" sz="2400" b="1" i="0" u="none" baseline="0" dirty="0"/>
              <a:t>ممنوع بتاتا تناوله؟</a:t>
            </a:r>
          </a:p>
        </p:txBody>
      </p:sp>
      <p:grpSp>
        <p:nvGrpSpPr>
          <p:cNvPr id="5" name="קבוצה 4"/>
          <p:cNvGrpSpPr/>
          <p:nvPr/>
        </p:nvGrpSpPr>
        <p:grpSpPr>
          <a:xfrm>
            <a:off x="2958193" y="2401989"/>
            <a:ext cx="3103929" cy="3025416"/>
            <a:chOff x="2711985" y="2221706"/>
            <a:chExt cx="3596346" cy="3505377"/>
          </a:xfrm>
        </p:grpSpPr>
        <p:pic>
          <p:nvPicPr>
            <p:cNvPr id="2050" name="Picture 2" descr="כביש סגור בשני הכיוונים - מס' תמרור 401"/>
            <p:cNvPicPr>
              <a:picLocks noChangeAspect="1" noChangeArrowheads="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2711985" y="2221706"/>
              <a:ext cx="3596346" cy="3505377"/>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rot="2554558">
              <a:off x="4271242" y="2382927"/>
              <a:ext cx="477830" cy="3182935"/>
            </a:xfrm>
            <a:prstGeom prst="rect">
              <a:avLst/>
            </a:prstGeom>
            <a:solidFill>
              <a:srgbClr val="E20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a:p>
          </p:txBody>
        </p:sp>
      </p:grpSp>
    </p:spTree>
    <p:extLst>
      <p:ext uri="{BB962C8B-B14F-4D97-AF65-F5344CB8AC3E}">
        <p14:creationId xmlns:p14="http://schemas.microsoft.com/office/powerpoint/2010/main" val="1412660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سؤال للتلخيص</a:t>
            </a:r>
            <a:endParaRPr lang="ar" dirty="0"/>
          </a:p>
        </p:txBody>
      </p:sp>
      <p:sp>
        <p:nvSpPr>
          <p:cNvPr id="3" name="מציין מיקום תוכן 2"/>
          <p:cNvSpPr>
            <a:spLocks noGrp="1"/>
          </p:cNvSpPr>
          <p:nvPr>
            <p:ph idx="1"/>
          </p:nvPr>
        </p:nvSpPr>
        <p:spPr>
          <a:xfrm>
            <a:off x="504967" y="1460498"/>
            <a:ext cx="8010383" cy="3966907"/>
          </a:xfrm>
        </p:spPr>
        <p:txBody>
          <a:bodyPr/>
          <a:lstStyle/>
          <a:p>
            <a:pPr marL="0" indent="0" algn="r" rtl="1">
              <a:buNone/>
            </a:pPr>
            <a:r>
              <a:rPr lang="ar" sz="2400" b="1" i="0" u="none" baseline="0" dirty="0"/>
              <a:t>هل تعرفون المنتج الغذائي الذي من </a:t>
            </a:r>
            <a:r>
              <a:rPr lang="ar-JO" sz="2400" b="1" i="0" u="none" baseline="0" dirty="0"/>
              <a:t>ال</a:t>
            </a:r>
            <a:r>
              <a:rPr lang="ar" sz="2400" b="1" i="0" u="none" baseline="0" dirty="0"/>
              <a:t>ممنوع بتاتا تناوله؟</a:t>
            </a:r>
          </a:p>
          <a:p>
            <a:endParaRPr lang="ar" dirty="0"/>
          </a:p>
          <a:p>
            <a:pPr marL="0" indent="0" algn="r" rtl="1">
              <a:buNone/>
            </a:pPr>
            <a:r>
              <a:rPr lang="ar" sz="2000" b="0" i="0" u="none" baseline="0" dirty="0"/>
              <a:t>المنتج الغذائي هو منتج مخصص لاستهلاك بني البشر،</a:t>
            </a:r>
            <a:r>
              <a:rPr lang="ar" sz="2000" dirty="0"/>
              <a:t/>
            </a:r>
            <a:br>
              <a:rPr lang="ar" sz="2000" dirty="0"/>
            </a:br>
            <a:r>
              <a:rPr lang="ar" sz="2000" b="0" i="0" u="none" baseline="0" dirty="0"/>
              <a:t>ولذلك يسمح بتناول أي منتج غذائي (للشخص المعافى الذي لا يعاني حساسية تجاه المنتج).</a:t>
            </a:r>
          </a:p>
        </p:txBody>
      </p:sp>
    </p:spTree>
    <p:extLst>
      <p:ext uri="{BB962C8B-B14F-4D97-AF65-F5344CB8AC3E}">
        <p14:creationId xmlns:p14="http://schemas.microsoft.com/office/powerpoint/2010/main" val="1525759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تلخیص</a:t>
            </a:r>
            <a:endParaRPr lang="ar" dirty="0"/>
          </a:p>
        </p:txBody>
      </p:sp>
      <p:sp>
        <p:nvSpPr>
          <p:cNvPr id="3" name="מציין מיקום תוכן 2"/>
          <p:cNvSpPr>
            <a:spLocks noGrp="1"/>
          </p:cNvSpPr>
          <p:nvPr>
            <p:ph idx="1"/>
          </p:nvPr>
        </p:nvSpPr>
        <p:spPr>
          <a:xfrm>
            <a:off x="628650" y="1460498"/>
            <a:ext cx="7886700" cy="4589924"/>
          </a:xfrm>
        </p:spPr>
        <p:txBody>
          <a:bodyPr>
            <a:normAutofit/>
          </a:bodyPr>
          <a:lstStyle/>
          <a:p>
            <a:pPr marL="0" indent="0" algn="r" rtl="1" fontAlgn="base">
              <a:buNone/>
            </a:pPr>
            <a:r>
              <a:rPr lang="ar" sz="2400" b="1" i="0" u="none" baseline="0" dirty="0"/>
              <a:t>على كل منا مسؤولية شخصية لاختيار التغذية الصحية والمستنيرة: </a:t>
            </a:r>
          </a:p>
          <a:p>
            <a:pPr algn="r" rtl="1" fontAlgn="base"/>
            <a:r>
              <a:rPr lang="ar" sz="2400" b="0" i="0" u="none" baseline="0" dirty="0"/>
              <a:t>تناول </a:t>
            </a:r>
            <a:r>
              <a:rPr lang="ar" sz="2400" b="1" i="0" u="none" baseline="0" dirty="0"/>
              <a:t>تشكیلة متنوعة </a:t>
            </a:r>
            <a:r>
              <a:rPr lang="ar" sz="2400" b="0" i="0" u="none" baseline="0" dirty="0"/>
              <a:t>من مختلف المنتجات الغذائیة، لأجل تلبیة كافة احتیاجات جسمنا الغذائیة.</a:t>
            </a:r>
          </a:p>
          <a:p>
            <a:pPr marL="0" indent="0" algn="r" rtl="1">
              <a:buNone/>
            </a:pPr>
            <a:endParaRPr lang="ar" sz="2400" dirty="0"/>
          </a:p>
        </p:txBody>
      </p:sp>
      <p:pic>
        <p:nvPicPr>
          <p:cNvPr id="7" name="תמונה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17699" y="4278876"/>
            <a:ext cx="3969866" cy="1771546"/>
          </a:xfrm>
          <a:prstGeom prst="rect">
            <a:avLst/>
          </a:prstGeom>
        </p:spPr>
      </p:pic>
      <p:pic>
        <p:nvPicPr>
          <p:cNvPr id="8" name="תמונה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87565" y="4278876"/>
            <a:ext cx="1979097" cy="1771546"/>
          </a:xfrm>
          <a:prstGeom prst="rect">
            <a:avLst/>
          </a:prstGeom>
        </p:spPr>
      </p:pic>
    </p:spTree>
    <p:extLst>
      <p:ext uri="{BB962C8B-B14F-4D97-AF65-F5344CB8AC3E}">
        <p14:creationId xmlns:p14="http://schemas.microsoft.com/office/powerpoint/2010/main" val="23074062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تلخیص</a:t>
            </a:r>
            <a:endParaRPr lang="ar" dirty="0"/>
          </a:p>
        </p:txBody>
      </p:sp>
      <p:sp>
        <p:nvSpPr>
          <p:cNvPr id="3" name="מציין מיקום תוכן 2"/>
          <p:cNvSpPr>
            <a:spLocks noGrp="1"/>
          </p:cNvSpPr>
          <p:nvPr>
            <p:ph idx="1"/>
          </p:nvPr>
        </p:nvSpPr>
        <p:spPr>
          <a:xfrm>
            <a:off x="628650" y="1460498"/>
            <a:ext cx="7886700" cy="4589924"/>
          </a:xfrm>
        </p:spPr>
        <p:txBody>
          <a:bodyPr>
            <a:normAutofit/>
          </a:bodyPr>
          <a:lstStyle/>
          <a:p>
            <a:pPr marL="0" indent="0" algn="r" rtl="1" fontAlgn="base">
              <a:buNone/>
            </a:pPr>
            <a:r>
              <a:rPr lang="ar" sz="2400" b="1" i="0" u="none" baseline="0" dirty="0"/>
              <a:t>على كل منا مسؤولية شخصية لاختيار التغذية الصحية والمستنيرة: </a:t>
            </a:r>
          </a:p>
          <a:p>
            <a:pPr algn="r" rtl="1" fontAlgn="base"/>
            <a:r>
              <a:rPr lang="ar" sz="2400" b="0" i="0" u="none" baseline="0" dirty="0"/>
              <a:t>تناول </a:t>
            </a:r>
            <a:r>
              <a:rPr lang="ar" sz="2400" b="1" i="0" u="none" baseline="0" dirty="0"/>
              <a:t>تشكیلة متنوعة </a:t>
            </a:r>
            <a:r>
              <a:rPr lang="ar" sz="2400" b="0" i="0" u="none" baseline="0" dirty="0"/>
              <a:t>من مختلف المنتجات الغذائیة، لأجل تلبیة كافة احتیاجات جسمنا الغذائیة.</a:t>
            </a:r>
          </a:p>
          <a:p>
            <a:pPr algn="r" rtl="1" fontAlgn="base"/>
            <a:r>
              <a:rPr lang="ar" sz="2400" b="0" i="0" u="none" baseline="0" dirty="0"/>
              <a:t>ملاءمة </a:t>
            </a:r>
            <a:r>
              <a:rPr lang="ar" sz="2400" b="1" i="0" u="none" baseline="0" dirty="0"/>
              <a:t>كمیة</a:t>
            </a:r>
            <a:r>
              <a:rPr lang="ar" sz="2400" b="0" i="0" u="none" baseline="0" dirty="0"/>
              <a:t> كل نوع من المواد الغذائیة للتوصیات الغذائیة والاحتیاجات الشخصیة (حجم النشاط، الحساسیة، أفضلیات الطعم والذوق وغیرها).</a:t>
            </a:r>
          </a:p>
          <a:p>
            <a:pPr marL="0" indent="0" algn="r" rtl="1">
              <a:buNone/>
            </a:pPr>
            <a:endParaRPr lang="ar" sz="2400" dirty="0"/>
          </a:p>
        </p:txBody>
      </p:sp>
      <p:pic>
        <p:nvPicPr>
          <p:cNvPr id="7" name="תמונה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17699" y="4278876"/>
            <a:ext cx="3969866" cy="1771546"/>
          </a:xfrm>
          <a:prstGeom prst="rect">
            <a:avLst/>
          </a:prstGeom>
        </p:spPr>
      </p:pic>
      <p:pic>
        <p:nvPicPr>
          <p:cNvPr id="8" name="תמונה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87565" y="4278876"/>
            <a:ext cx="1979097" cy="1771546"/>
          </a:xfrm>
          <a:prstGeom prst="rect">
            <a:avLst/>
          </a:prstGeom>
        </p:spPr>
      </p:pic>
    </p:spTree>
    <p:extLst>
      <p:ext uri="{BB962C8B-B14F-4D97-AF65-F5344CB8AC3E}">
        <p14:creationId xmlns:p14="http://schemas.microsoft.com/office/powerpoint/2010/main" val="1940407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تلخیص</a:t>
            </a:r>
            <a:endParaRPr lang="ar" dirty="0"/>
          </a:p>
        </p:txBody>
      </p:sp>
      <p:sp>
        <p:nvSpPr>
          <p:cNvPr id="3" name="מציין מיקום תוכן 2"/>
          <p:cNvSpPr>
            <a:spLocks noGrp="1"/>
          </p:cNvSpPr>
          <p:nvPr>
            <p:ph idx="1"/>
          </p:nvPr>
        </p:nvSpPr>
        <p:spPr>
          <a:xfrm>
            <a:off x="628650" y="1460498"/>
            <a:ext cx="7886700" cy="4589924"/>
          </a:xfrm>
        </p:spPr>
        <p:txBody>
          <a:bodyPr>
            <a:normAutofit/>
          </a:bodyPr>
          <a:lstStyle/>
          <a:p>
            <a:pPr marL="0" indent="0" algn="r" rtl="1" fontAlgn="base">
              <a:buNone/>
            </a:pPr>
            <a:r>
              <a:rPr lang="ar" sz="2400" b="1" i="0" u="none" baseline="0" dirty="0"/>
              <a:t>على كل منا مسؤولية شخصية لاختيار التغذية الصحية والمستنيرة: </a:t>
            </a:r>
          </a:p>
          <a:p>
            <a:pPr algn="r" rtl="1" fontAlgn="base"/>
            <a:r>
              <a:rPr lang="ar" sz="2400" b="0" i="0" u="none" baseline="0" dirty="0"/>
              <a:t>تناول </a:t>
            </a:r>
            <a:r>
              <a:rPr lang="ar" sz="2400" b="1" i="0" u="none" baseline="0" dirty="0"/>
              <a:t>تشكیلة متنوعة </a:t>
            </a:r>
            <a:r>
              <a:rPr lang="ar" sz="2400" b="0" i="0" u="none" baseline="0" dirty="0"/>
              <a:t>من مختلف المنتجات الغذائیة، لأجل تلبیة كافة احتیاجات جسمنا الغذائیة.</a:t>
            </a:r>
          </a:p>
          <a:p>
            <a:pPr algn="r" rtl="1" fontAlgn="base"/>
            <a:r>
              <a:rPr lang="ar" sz="2400" b="0" i="0" u="none" baseline="0" dirty="0"/>
              <a:t>ملاءمة </a:t>
            </a:r>
            <a:r>
              <a:rPr lang="ar" sz="2400" b="1" i="0" u="none" baseline="0" dirty="0"/>
              <a:t>كمیة</a:t>
            </a:r>
            <a:r>
              <a:rPr lang="ar" sz="2400" b="0" i="0" u="none" baseline="0" dirty="0"/>
              <a:t> كل نوع من المواد الغذائیة للتوصیات الغذائیة والاحتیاجات الشخصیة (حجم النشاط، الحساسیة، أفضلیات الطعم والذوق وغیرها).</a:t>
            </a:r>
          </a:p>
          <a:p>
            <a:pPr algn="r" rtl="1" fontAlgn="base"/>
            <a:r>
              <a:rPr lang="ar" sz="2400" b="0" i="0" u="none" baseline="0" dirty="0"/>
              <a:t>الانتباه </a:t>
            </a:r>
            <a:r>
              <a:rPr lang="ar" sz="2400" b="1" i="0" u="none" baseline="0" dirty="0"/>
              <a:t>للإشارات الغذائیة </a:t>
            </a:r>
            <a:r>
              <a:rPr lang="ar" sz="2400" b="0" i="0" u="none" baseline="0" dirty="0"/>
              <a:t>الموجودة على العبوات من أجل السماح لأنفسنا بالحفاظ على تغذیة صحيحة، صحیة وممتعة.</a:t>
            </a:r>
          </a:p>
          <a:p>
            <a:pPr marL="0" indent="0" algn="r" rtl="1">
              <a:buNone/>
            </a:pPr>
            <a:endParaRPr lang="ar" sz="2400" dirty="0"/>
          </a:p>
        </p:txBody>
      </p:sp>
      <p:pic>
        <p:nvPicPr>
          <p:cNvPr id="7" name="תמונה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17699" y="4278876"/>
            <a:ext cx="3969866" cy="1771546"/>
          </a:xfrm>
          <a:prstGeom prst="rect">
            <a:avLst/>
          </a:prstGeom>
        </p:spPr>
      </p:pic>
      <p:pic>
        <p:nvPicPr>
          <p:cNvPr id="8" name="תמונה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87565" y="4278876"/>
            <a:ext cx="1979097" cy="1771546"/>
          </a:xfrm>
          <a:prstGeom prst="rect">
            <a:avLst/>
          </a:prstGeom>
        </p:spPr>
      </p:pic>
    </p:spTree>
    <p:extLst>
      <p:ext uri="{BB962C8B-B14F-4D97-AF65-F5344CB8AC3E}">
        <p14:creationId xmlns:p14="http://schemas.microsoft.com/office/powerpoint/2010/main" val="3109156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صحي أم غير صحي؟</a:t>
            </a:r>
            <a:endParaRPr lang="ar" dirty="0"/>
          </a:p>
        </p:txBody>
      </p:sp>
      <p:sp>
        <p:nvSpPr>
          <p:cNvPr id="3" name="מציין מיקום תוכן 2"/>
          <p:cNvSpPr>
            <a:spLocks noGrp="1"/>
          </p:cNvSpPr>
          <p:nvPr>
            <p:ph idx="1"/>
          </p:nvPr>
        </p:nvSpPr>
        <p:spPr>
          <a:xfrm>
            <a:off x="4572000" y="1460498"/>
            <a:ext cx="3943349" cy="3966907"/>
          </a:xfrm>
        </p:spPr>
        <p:txBody>
          <a:bodyPr>
            <a:normAutofit/>
          </a:bodyPr>
          <a:lstStyle/>
          <a:p>
            <a:pPr marL="0" indent="0" algn="r" rtl="1">
              <a:buNone/>
            </a:pPr>
            <a:r>
              <a:rPr lang="ar" sz="2000" b="0" i="0" u="none" baseline="0" dirty="0"/>
              <a:t>المواد الغذائیة التي غالباً ما تعتبر صحیة هي، على سبیل المثال:</a:t>
            </a:r>
            <a:endParaRPr lang="ar" sz="2000" dirty="0"/>
          </a:p>
          <a:p>
            <a:pPr algn="r" rtl="1"/>
            <a:r>
              <a:rPr lang="ar" sz="2000" b="0" i="0" u="none" baseline="0" dirty="0"/>
              <a:t>الفواكه والخضار</a:t>
            </a:r>
            <a:endParaRPr lang="ar" sz="2000" dirty="0"/>
          </a:p>
          <a:p>
            <a:pPr algn="r" rtl="1"/>
            <a:r>
              <a:rPr lang="ar" sz="2000" b="0" i="0" u="none" baseline="0" dirty="0"/>
              <a:t>منتجات الحليب</a:t>
            </a:r>
            <a:endParaRPr lang="ar" sz="2000" dirty="0"/>
          </a:p>
          <a:p>
            <a:pPr algn="r" rtl="1"/>
            <a:r>
              <a:rPr lang="ar" sz="2000" b="0" i="0" u="none" baseline="0" dirty="0"/>
              <a:t>الطّعام غير المُصنّع</a:t>
            </a:r>
            <a:endParaRPr lang="ar" sz="2000" dirty="0"/>
          </a:p>
          <a:p>
            <a:pPr algn="r" rtl="1"/>
            <a:r>
              <a:rPr lang="ar" sz="2000" b="0" i="0" u="none" baseline="0" dirty="0"/>
              <a:t>الطّعام غير المقلي</a:t>
            </a:r>
            <a:endParaRPr lang="ar" sz="2000" dirty="0"/>
          </a:p>
          <a:p>
            <a:pPr algn="r" rtl="1"/>
            <a:r>
              <a:rPr lang="ar" sz="2000" b="0" i="0" u="none" baseline="0" dirty="0"/>
              <a:t>الطعام الذي يحتوي على الكثير من البروتينات</a:t>
            </a:r>
            <a:endParaRPr lang="ar" sz="2000" dirty="0"/>
          </a:p>
          <a:p>
            <a:pPr algn="r" rtl="1"/>
            <a:r>
              <a:rPr lang="ar" sz="2000" b="0" i="0" u="none" baseline="0" dirty="0"/>
              <a:t>الطعام الذي يحتوي على القليل من السكر، الملح، القليل من الدّهون المشبعة وغيرها.</a:t>
            </a:r>
            <a:endParaRPr lang="ar" sz="2000" dirty="0"/>
          </a:p>
        </p:txBody>
      </p:sp>
      <p:pic>
        <p:nvPicPr>
          <p:cNvPr id="10" name="תמונה 9"/>
          <p:cNvPicPr>
            <a:picLocks noChangeAspect="1"/>
          </p:cNvPicPr>
          <p:nvPr/>
        </p:nvPicPr>
        <p:blipFill rotWithShape="1">
          <a:blip r:embed="rId2" cstate="email">
            <a:extLst>
              <a:ext uri="{28A0092B-C50C-407E-A947-70E740481C1C}">
                <a14:useLocalDpi xmlns:a14="http://schemas.microsoft.com/office/drawing/2010/main"/>
              </a:ext>
            </a:extLst>
          </a:blip>
          <a:srcRect b="-273"/>
          <a:stretch/>
        </p:blipFill>
        <p:spPr>
          <a:xfrm flipH="1">
            <a:off x="1484847" y="1733518"/>
            <a:ext cx="3204598" cy="3085524"/>
          </a:xfrm>
          <a:prstGeom prst="rect">
            <a:avLst/>
          </a:prstGeom>
        </p:spPr>
      </p:pic>
    </p:spTree>
    <p:extLst>
      <p:ext uri="{BB962C8B-B14F-4D97-AF65-F5344CB8AC3E}">
        <p14:creationId xmlns:p14="http://schemas.microsoft.com/office/powerpoint/2010/main" val="77989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صحي أم غير صحي؟ - تلخیص مرحلي</a:t>
            </a:r>
            <a:endParaRPr lang="ar" dirty="0"/>
          </a:p>
        </p:txBody>
      </p:sp>
      <p:sp>
        <p:nvSpPr>
          <p:cNvPr id="3" name="מציין מיקום תוכן 2"/>
          <p:cNvSpPr>
            <a:spLocks noGrp="1"/>
          </p:cNvSpPr>
          <p:nvPr>
            <p:ph idx="1"/>
          </p:nvPr>
        </p:nvSpPr>
        <p:spPr>
          <a:xfrm>
            <a:off x="1285102" y="1460498"/>
            <a:ext cx="7230247" cy="3966907"/>
          </a:xfrm>
        </p:spPr>
        <p:txBody>
          <a:bodyPr>
            <a:normAutofit/>
          </a:bodyPr>
          <a:lstStyle/>
          <a:p>
            <a:pPr algn="r" rtl="1"/>
            <a:r>
              <a:rPr lang="ar" sz="2000" b="0" i="0" u="none" baseline="0" dirty="0"/>
              <a:t>یحتوي قسم من المواد الغذائیة التي نأكلها على كمیة كبيرة من العناصر التي تساهم في تحسین صحتنا.</a:t>
            </a:r>
          </a:p>
          <a:p>
            <a:pPr algn="r" rtl="1"/>
            <a:r>
              <a:rPr lang="ar" sz="2000" b="0" i="0" u="none" baseline="0" dirty="0"/>
              <a:t>بینما یحتوي القسم الآخر على كمیة كبيرة من العناصر التي من الممكن أن یسبب استهلاك كمیات كبیرة منها الضرر لصحتنا.</a:t>
            </a:r>
          </a:p>
          <a:p>
            <a:pPr algn="r" rtl="1"/>
            <a:r>
              <a:rPr lang="ar" sz="2000" b="0" i="0" u="none" baseline="0" dirty="0"/>
              <a:t>هنالك الكثير من المواد الغذائية التي تحتوي على عناصر تساهم في تحسين الصحة وتحتوي في نفس الوقت على عناصر من الممكن أن تضر بها.</a:t>
            </a:r>
            <a:endParaRPr lang="ar" sz="2000" dirty="0"/>
          </a:p>
        </p:txBody>
      </p:sp>
    </p:spTree>
    <p:extLst>
      <p:ext uri="{BB962C8B-B14F-4D97-AF65-F5344CB8AC3E}">
        <p14:creationId xmlns:p14="http://schemas.microsoft.com/office/powerpoint/2010/main" val="251599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ماذا تقول الرّسوم؟</a:t>
            </a:r>
            <a:endParaRPr lang="ar" dirty="0"/>
          </a:p>
        </p:txBody>
      </p:sp>
      <p:sp>
        <p:nvSpPr>
          <p:cNvPr id="3" name="מציין מיקום תוכן 2"/>
          <p:cNvSpPr>
            <a:spLocks noGrp="1"/>
          </p:cNvSpPr>
          <p:nvPr>
            <p:ph idx="1"/>
          </p:nvPr>
        </p:nvSpPr>
        <p:spPr>
          <a:xfrm>
            <a:off x="628650" y="1460498"/>
            <a:ext cx="7886700" cy="1276259"/>
          </a:xfrm>
        </p:spPr>
        <p:txBody>
          <a:bodyPr>
            <a:normAutofit/>
          </a:bodyPr>
          <a:lstStyle/>
          <a:p>
            <a:pPr marL="0" indent="0" algn="r" rtl="1">
              <a:buNone/>
            </a:pPr>
            <a:r>
              <a:rPr lang="ar" sz="2000" b="0" i="0" u="none" baseline="0" dirty="0"/>
              <a:t>عندما نرغب بتمرير رسالة،</a:t>
            </a:r>
            <a:r>
              <a:rPr lang="ar" sz="2000" dirty="0"/>
              <a:t/>
            </a:r>
            <a:br>
              <a:rPr lang="ar" sz="2000" dirty="0"/>
            </a:br>
            <a:r>
              <a:rPr lang="ar" sz="2000" b="0" i="0" u="none" baseline="0" dirty="0"/>
              <a:t>بالإمكان القيام بذلك من خلال الكلمات أو الرّسوم: </a:t>
            </a:r>
          </a:p>
        </p:txBody>
      </p:sp>
      <p:grpSp>
        <p:nvGrpSpPr>
          <p:cNvPr id="12" name="קבוצה 11"/>
          <p:cNvGrpSpPr/>
          <p:nvPr/>
        </p:nvGrpSpPr>
        <p:grpSpPr>
          <a:xfrm>
            <a:off x="5471997" y="2594549"/>
            <a:ext cx="2365200" cy="2365200"/>
            <a:chOff x="5696577" y="2892792"/>
            <a:chExt cx="2365200" cy="2365200"/>
          </a:xfrm>
        </p:grpSpPr>
        <p:sp>
          <p:nvSpPr>
            <p:cNvPr id="4" name="אליפסה 3"/>
            <p:cNvSpPr/>
            <p:nvPr/>
          </p:nvSpPr>
          <p:spPr>
            <a:xfrm>
              <a:off x="5696577" y="2892792"/>
              <a:ext cx="2365200" cy="2365200"/>
            </a:xfrm>
            <a:prstGeom prst="ellipse">
              <a:avLst/>
            </a:prstGeom>
            <a:solidFill>
              <a:srgbClr val="76469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sz="2000" b="1" dirty="0">
                <a:solidFill>
                  <a:schemeClr val="bg1"/>
                </a:solidFill>
              </a:endParaRPr>
            </a:p>
          </p:txBody>
        </p:sp>
        <p:sp>
          <p:nvSpPr>
            <p:cNvPr id="7" name="מלבן 6"/>
            <p:cNvSpPr/>
            <p:nvPr/>
          </p:nvSpPr>
          <p:spPr>
            <a:xfrm>
              <a:off x="6278692" y="4120444"/>
              <a:ext cx="1200970" cy="769441"/>
            </a:xfrm>
            <a:prstGeom prst="rect">
              <a:avLst/>
            </a:prstGeom>
            <a:noFill/>
          </p:spPr>
          <p:txBody>
            <a:bodyPr wrap="none" lIns="91440" tIns="45720" rIns="91440" bIns="45720">
              <a:spAutoFit/>
            </a:bodyPr>
            <a:lstStyle/>
            <a:p>
              <a:pPr algn="ctr" rtl="1"/>
              <a:r>
                <a:rPr lang="ar" sz="3600" b="1" i="0" u="non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r>
                <a:rPr lang="en-US" sz="3600" b="1" i="0" u="non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ar" sz="4400" b="1" i="0" u="non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متر</a:t>
              </a:r>
              <a:endParaRPr lang="ar"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מלבן 10"/>
            <p:cNvSpPr/>
            <p:nvPr/>
          </p:nvSpPr>
          <p:spPr>
            <a:xfrm>
              <a:off x="5821509" y="3353499"/>
              <a:ext cx="2115336" cy="1015663"/>
            </a:xfrm>
            <a:prstGeom prst="rect">
              <a:avLst/>
            </a:prstGeom>
            <a:noFill/>
          </p:spPr>
          <p:txBody>
            <a:bodyPr wrap="square" lIns="91440" tIns="45720" rIns="91440" bIns="45720">
              <a:spAutoFit/>
            </a:bodyPr>
            <a:lstStyle/>
            <a:p>
              <a:pPr algn="ctr" rtl="1"/>
              <a:r>
                <a:rPr lang="ar" sz="2000" b="1" i="0" u="none" cap="none" spc="0"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بحسب توجيهات وزارة الصحة، يجب الحفاظ على مسافة</a:t>
              </a:r>
              <a:endParaRPr lang="ar"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pSp>
        <p:nvGrpSpPr>
          <p:cNvPr id="16" name="קבוצה 15"/>
          <p:cNvGrpSpPr/>
          <p:nvPr/>
        </p:nvGrpSpPr>
        <p:grpSpPr>
          <a:xfrm>
            <a:off x="2004025" y="2594549"/>
            <a:ext cx="2365200" cy="2365200"/>
            <a:chOff x="1733612" y="2892792"/>
            <a:chExt cx="2365200" cy="2365200"/>
          </a:xfrm>
        </p:grpSpPr>
        <p:sp>
          <p:nvSpPr>
            <p:cNvPr id="14" name="אליפסה 13"/>
            <p:cNvSpPr/>
            <p:nvPr/>
          </p:nvSpPr>
          <p:spPr>
            <a:xfrm>
              <a:off x="1733612" y="2892792"/>
              <a:ext cx="2365200" cy="2365200"/>
            </a:xfrm>
            <a:prstGeom prst="ellipse">
              <a:avLst/>
            </a:prstGeom>
            <a:solidFill>
              <a:srgbClr val="76469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sz="2000" b="1" dirty="0">
                <a:solidFill>
                  <a:schemeClr val="bg1"/>
                </a:solidFill>
              </a:endParaRPr>
            </a:p>
          </p:txBody>
        </p:sp>
        <p:grpSp>
          <p:nvGrpSpPr>
            <p:cNvPr id="23" name="קבוצה 22"/>
            <p:cNvGrpSpPr/>
            <p:nvPr/>
          </p:nvGrpSpPr>
          <p:grpSpPr>
            <a:xfrm>
              <a:off x="2061889" y="3663610"/>
              <a:ext cx="346764" cy="823564"/>
              <a:chOff x="1558858" y="3719655"/>
              <a:chExt cx="374597" cy="889667"/>
            </a:xfrm>
            <a:solidFill>
              <a:schemeClr val="bg1"/>
            </a:solidFill>
          </p:grpSpPr>
          <p:sp>
            <p:nvSpPr>
              <p:cNvPr id="24" name="Freeform 19"/>
              <p:cNvSpPr>
                <a:spLocks noEditPoints="1"/>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 name="T76" fmla="*/ 224 w 224"/>
                  <a:gd name="T77" fmla="*/ 112 h 224"/>
                  <a:gd name="T78" fmla="*/ 224 w 224"/>
                  <a:gd name="T7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close/>
                    <a:moveTo>
                      <a:pt x="224" y="112"/>
                    </a:moveTo>
                    <a:lnTo>
                      <a:pt x="224" y="112"/>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25" name="Freeform 20"/>
              <p:cNvSpPr>
                <a:spLocks/>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26" name="Line 21"/>
              <p:cNvSpPr>
                <a:spLocks noChangeShapeType="1"/>
              </p:cNvSpPr>
              <p:nvPr/>
            </p:nvSpPr>
            <p:spPr bwMode="auto">
              <a:xfrm>
                <a:off x="1819738" y="3794574"/>
                <a:ext cx="0" cy="0"/>
              </a:xfrm>
              <a:prstGeom prst="line">
                <a:avLst/>
              </a:pr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27" name="Freeform 22"/>
              <p:cNvSpPr>
                <a:spLocks noEditPoints="1"/>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close/>
                    <a:moveTo>
                      <a:pt x="318" y="4"/>
                    </a:moveTo>
                    <a:lnTo>
                      <a:pt x="318" y="4"/>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28" name="Freeform 23"/>
              <p:cNvSpPr>
                <a:spLocks/>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29" name="Line 24"/>
              <p:cNvSpPr>
                <a:spLocks noChangeShapeType="1"/>
              </p:cNvSpPr>
              <p:nvPr/>
            </p:nvSpPr>
            <p:spPr bwMode="auto">
              <a:xfrm>
                <a:off x="1771575" y="3905616"/>
                <a:ext cx="0" cy="0"/>
              </a:xfrm>
              <a:prstGeom prst="line">
                <a:avLst/>
              </a:pr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grpSp>
        <p:grpSp>
          <p:nvGrpSpPr>
            <p:cNvPr id="30" name="קבוצה 29"/>
            <p:cNvGrpSpPr/>
            <p:nvPr/>
          </p:nvGrpSpPr>
          <p:grpSpPr>
            <a:xfrm>
              <a:off x="3434841" y="3663610"/>
              <a:ext cx="346764" cy="823564"/>
              <a:chOff x="1558858" y="3719655"/>
              <a:chExt cx="374597" cy="889667"/>
            </a:xfrm>
            <a:solidFill>
              <a:schemeClr val="bg1"/>
            </a:solidFill>
          </p:grpSpPr>
          <p:sp>
            <p:nvSpPr>
              <p:cNvPr id="31" name="Freeform 19"/>
              <p:cNvSpPr>
                <a:spLocks noEditPoints="1"/>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 name="T76" fmla="*/ 224 w 224"/>
                  <a:gd name="T77" fmla="*/ 112 h 224"/>
                  <a:gd name="T78" fmla="*/ 224 w 224"/>
                  <a:gd name="T7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close/>
                    <a:moveTo>
                      <a:pt x="224" y="112"/>
                    </a:moveTo>
                    <a:lnTo>
                      <a:pt x="224" y="112"/>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2" name="Freeform 20"/>
              <p:cNvSpPr>
                <a:spLocks/>
              </p:cNvSpPr>
              <p:nvPr/>
            </p:nvSpPr>
            <p:spPr bwMode="auto">
              <a:xfrm>
                <a:off x="1669899" y="3719655"/>
                <a:ext cx="149839" cy="149839"/>
              </a:xfrm>
              <a:custGeom>
                <a:avLst/>
                <a:gdLst>
                  <a:gd name="T0" fmla="*/ 224 w 224"/>
                  <a:gd name="T1" fmla="*/ 112 h 224"/>
                  <a:gd name="T2" fmla="*/ 224 w 224"/>
                  <a:gd name="T3" fmla="*/ 112 h 224"/>
                  <a:gd name="T4" fmla="*/ 222 w 224"/>
                  <a:gd name="T5" fmla="*/ 134 h 224"/>
                  <a:gd name="T6" fmla="*/ 216 w 224"/>
                  <a:gd name="T7" fmla="*/ 156 h 224"/>
                  <a:gd name="T8" fmla="*/ 204 w 224"/>
                  <a:gd name="T9" fmla="*/ 174 h 224"/>
                  <a:gd name="T10" fmla="*/ 192 w 224"/>
                  <a:gd name="T11" fmla="*/ 192 h 224"/>
                  <a:gd name="T12" fmla="*/ 174 w 224"/>
                  <a:gd name="T13" fmla="*/ 206 h 224"/>
                  <a:gd name="T14" fmla="*/ 156 w 224"/>
                  <a:gd name="T15" fmla="*/ 216 h 224"/>
                  <a:gd name="T16" fmla="*/ 134 w 224"/>
                  <a:gd name="T17" fmla="*/ 222 h 224"/>
                  <a:gd name="T18" fmla="*/ 112 w 224"/>
                  <a:gd name="T19" fmla="*/ 224 h 224"/>
                  <a:gd name="T20" fmla="*/ 112 w 224"/>
                  <a:gd name="T21" fmla="*/ 224 h 224"/>
                  <a:gd name="T22" fmla="*/ 90 w 224"/>
                  <a:gd name="T23" fmla="*/ 222 h 224"/>
                  <a:gd name="T24" fmla="*/ 68 w 224"/>
                  <a:gd name="T25" fmla="*/ 216 h 224"/>
                  <a:gd name="T26" fmla="*/ 50 w 224"/>
                  <a:gd name="T27" fmla="*/ 206 h 224"/>
                  <a:gd name="T28" fmla="*/ 32 w 224"/>
                  <a:gd name="T29" fmla="*/ 192 h 224"/>
                  <a:gd name="T30" fmla="*/ 20 w 224"/>
                  <a:gd name="T31" fmla="*/ 174 h 224"/>
                  <a:gd name="T32" fmla="*/ 8 w 224"/>
                  <a:gd name="T33" fmla="*/ 156 h 224"/>
                  <a:gd name="T34" fmla="*/ 2 w 224"/>
                  <a:gd name="T35" fmla="*/ 134 h 224"/>
                  <a:gd name="T36" fmla="*/ 0 w 224"/>
                  <a:gd name="T37" fmla="*/ 112 h 224"/>
                  <a:gd name="T38" fmla="*/ 0 w 224"/>
                  <a:gd name="T39" fmla="*/ 112 h 224"/>
                  <a:gd name="T40" fmla="*/ 2 w 224"/>
                  <a:gd name="T41" fmla="*/ 90 h 224"/>
                  <a:gd name="T42" fmla="*/ 8 w 224"/>
                  <a:gd name="T43" fmla="*/ 68 h 224"/>
                  <a:gd name="T44" fmla="*/ 20 w 224"/>
                  <a:gd name="T45" fmla="*/ 50 h 224"/>
                  <a:gd name="T46" fmla="*/ 32 w 224"/>
                  <a:gd name="T47" fmla="*/ 34 h 224"/>
                  <a:gd name="T48" fmla="*/ 50 w 224"/>
                  <a:gd name="T49" fmla="*/ 20 h 224"/>
                  <a:gd name="T50" fmla="*/ 68 w 224"/>
                  <a:gd name="T51" fmla="*/ 10 h 224"/>
                  <a:gd name="T52" fmla="*/ 90 w 224"/>
                  <a:gd name="T53" fmla="*/ 2 h 224"/>
                  <a:gd name="T54" fmla="*/ 112 w 224"/>
                  <a:gd name="T55" fmla="*/ 0 h 224"/>
                  <a:gd name="T56" fmla="*/ 112 w 224"/>
                  <a:gd name="T57" fmla="*/ 0 h 224"/>
                  <a:gd name="T58" fmla="*/ 134 w 224"/>
                  <a:gd name="T59" fmla="*/ 2 h 224"/>
                  <a:gd name="T60" fmla="*/ 156 w 224"/>
                  <a:gd name="T61" fmla="*/ 10 h 224"/>
                  <a:gd name="T62" fmla="*/ 174 w 224"/>
                  <a:gd name="T63" fmla="*/ 20 h 224"/>
                  <a:gd name="T64" fmla="*/ 192 w 224"/>
                  <a:gd name="T65" fmla="*/ 34 h 224"/>
                  <a:gd name="T66" fmla="*/ 204 w 224"/>
                  <a:gd name="T67" fmla="*/ 50 h 224"/>
                  <a:gd name="T68" fmla="*/ 216 w 224"/>
                  <a:gd name="T69" fmla="*/ 68 h 224"/>
                  <a:gd name="T70" fmla="*/ 222 w 224"/>
                  <a:gd name="T71" fmla="*/ 90 h 224"/>
                  <a:gd name="T72" fmla="*/ 224 w 224"/>
                  <a:gd name="T73" fmla="*/ 112 h 224"/>
                  <a:gd name="T74" fmla="*/ 224 w 224"/>
                  <a:gd name="T75"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224">
                    <a:moveTo>
                      <a:pt x="224" y="112"/>
                    </a:moveTo>
                    <a:lnTo>
                      <a:pt x="224" y="112"/>
                    </a:lnTo>
                    <a:lnTo>
                      <a:pt x="222" y="134"/>
                    </a:lnTo>
                    <a:lnTo>
                      <a:pt x="216" y="156"/>
                    </a:lnTo>
                    <a:lnTo>
                      <a:pt x="204" y="174"/>
                    </a:lnTo>
                    <a:lnTo>
                      <a:pt x="192" y="192"/>
                    </a:lnTo>
                    <a:lnTo>
                      <a:pt x="174" y="206"/>
                    </a:lnTo>
                    <a:lnTo>
                      <a:pt x="156" y="216"/>
                    </a:lnTo>
                    <a:lnTo>
                      <a:pt x="134" y="222"/>
                    </a:lnTo>
                    <a:lnTo>
                      <a:pt x="112" y="224"/>
                    </a:lnTo>
                    <a:lnTo>
                      <a:pt x="112" y="224"/>
                    </a:lnTo>
                    <a:lnTo>
                      <a:pt x="90" y="222"/>
                    </a:lnTo>
                    <a:lnTo>
                      <a:pt x="68" y="216"/>
                    </a:lnTo>
                    <a:lnTo>
                      <a:pt x="50" y="206"/>
                    </a:lnTo>
                    <a:lnTo>
                      <a:pt x="32" y="192"/>
                    </a:lnTo>
                    <a:lnTo>
                      <a:pt x="20" y="174"/>
                    </a:lnTo>
                    <a:lnTo>
                      <a:pt x="8" y="156"/>
                    </a:lnTo>
                    <a:lnTo>
                      <a:pt x="2" y="134"/>
                    </a:lnTo>
                    <a:lnTo>
                      <a:pt x="0" y="112"/>
                    </a:lnTo>
                    <a:lnTo>
                      <a:pt x="0" y="112"/>
                    </a:lnTo>
                    <a:lnTo>
                      <a:pt x="2" y="90"/>
                    </a:lnTo>
                    <a:lnTo>
                      <a:pt x="8" y="68"/>
                    </a:lnTo>
                    <a:lnTo>
                      <a:pt x="20" y="50"/>
                    </a:lnTo>
                    <a:lnTo>
                      <a:pt x="32" y="34"/>
                    </a:lnTo>
                    <a:lnTo>
                      <a:pt x="50" y="20"/>
                    </a:lnTo>
                    <a:lnTo>
                      <a:pt x="68" y="10"/>
                    </a:lnTo>
                    <a:lnTo>
                      <a:pt x="90" y="2"/>
                    </a:lnTo>
                    <a:lnTo>
                      <a:pt x="112" y="0"/>
                    </a:lnTo>
                    <a:lnTo>
                      <a:pt x="112" y="0"/>
                    </a:lnTo>
                    <a:lnTo>
                      <a:pt x="134" y="2"/>
                    </a:lnTo>
                    <a:lnTo>
                      <a:pt x="156" y="10"/>
                    </a:lnTo>
                    <a:lnTo>
                      <a:pt x="174" y="20"/>
                    </a:lnTo>
                    <a:lnTo>
                      <a:pt x="192" y="34"/>
                    </a:lnTo>
                    <a:lnTo>
                      <a:pt x="204" y="50"/>
                    </a:lnTo>
                    <a:lnTo>
                      <a:pt x="216" y="68"/>
                    </a:lnTo>
                    <a:lnTo>
                      <a:pt x="222" y="90"/>
                    </a:lnTo>
                    <a:lnTo>
                      <a:pt x="224" y="112"/>
                    </a:lnTo>
                    <a:lnTo>
                      <a:pt x="224" y="112"/>
                    </a:lnTo>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3" name="Line 21"/>
              <p:cNvSpPr>
                <a:spLocks noChangeShapeType="1"/>
              </p:cNvSpPr>
              <p:nvPr/>
            </p:nvSpPr>
            <p:spPr bwMode="auto">
              <a:xfrm>
                <a:off x="1819738" y="3794574"/>
                <a:ext cx="0" cy="0"/>
              </a:xfrm>
              <a:prstGeom prst="line">
                <a:avLst/>
              </a:pr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4" name="Freeform 22"/>
              <p:cNvSpPr>
                <a:spLocks noEditPoints="1"/>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close/>
                    <a:moveTo>
                      <a:pt x="318" y="4"/>
                    </a:moveTo>
                    <a:lnTo>
                      <a:pt x="318" y="4"/>
                    </a:lnTo>
                    <a:close/>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5" name="Freeform 23"/>
              <p:cNvSpPr>
                <a:spLocks/>
              </p:cNvSpPr>
              <p:nvPr/>
            </p:nvSpPr>
            <p:spPr bwMode="auto">
              <a:xfrm>
                <a:off x="1558858" y="3902940"/>
                <a:ext cx="374597" cy="706382"/>
              </a:xfrm>
              <a:custGeom>
                <a:avLst/>
                <a:gdLst>
                  <a:gd name="T0" fmla="*/ 296 w 560"/>
                  <a:gd name="T1" fmla="*/ 0 h 1056"/>
                  <a:gd name="T2" fmla="*/ 232 w 560"/>
                  <a:gd name="T3" fmla="*/ 4 h 1056"/>
                  <a:gd name="T4" fmla="*/ 198 w 560"/>
                  <a:gd name="T5" fmla="*/ 10 h 1056"/>
                  <a:gd name="T6" fmla="*/ 114 w 560"/>
                  <a:gd name="T7" fmla="*/ 54 h 1056"/>
                  <a:gd name="T8" fmla="*/ 56 w 560"/>
                  <a:gd name="T9" fmla="*/ 124 h 1056"/>
                  <a:gd name="T10" fmla="*/ 18 w 560"/>
                  <a:gd name="T11" fmla="*/ 212 h 1056"/>
                  <a:gd name="T12" fmla="*/ 2 w 560"/>
                  <a:gd name="T13" fmla="*/ 310 h 1056"/>
                  <a:gd name="T14" fmla="*/ 2 w 560"/>
                  <a:gd name="T15" fmla="*/ 406 h 1056"/>
                  <a:gd name="T16" fmla="*/ 10 w 560"/>
                  <a:gd name="T17" fmla="*/ 430 h 1056"/>
                  <a:gd name="T18" fmla="*/ 32 w 560"/>
                  <a:gd name="T19" fmla="*/ 452 h 1056"/>
                  <a:gd name="T20" fmla="*/ 64 w 560"/>
                  <a:gd name="T21" fmla="*/ 460 h 1056"/>
                  <a:gd name="T22" fmla="*/ 92 w 560"/>
                  <a:gd name="T23" fmla="*/ 452 h 1056"/>
                  <a:gd name="T24" fmla="*/ 112 w 560"/>
                  <a:gd name="T25" fmla="*/ 430 h 1056"/>
                  <a:gd name="T26" fmla="*/ 114 w 560"/>
                  <a:gd name="T27" fmla="*/ 406 h 1056"/>
                  <a:gd name="T28" fmla="*/ 112 w 560"/>
                  <a:gd name="T29" fmla="*/ 328 h 1056"/>
                  <a:gd name="T30" fmla="*/ 124 w 560"/>
                  <a:gd name="T31" fmla="*/ 244 h 1056"/>
                  <a:gd name="T32" fmla="*/ 142 w 560"/>
                  <a:gd name="T33" fmla="*/ 426 h 1056"/>
                  <a:gd name="T34" fmla="*/ 142 w 560"/>
                  <a:gd name="T35" fmla="*/ 434 h 1056"/>
                  <a:gd name="T36" fmla="*/ 142 w 560"/>
                  <a:gd name="T37" fmla="*/ 716 h 1056"/>
                  <a:gd name="T38" fmla="*/ 134 w 560"/>
                  <a:gd name="T39" fmla="*/ 994 h 1056"/>
                  <a:gd name="T40" fmla="*/ 144 w 560"/>
                  <a:gd name="T41" fmla="*/ 1032 h 1056"/>
                  <a:gd name="T42" fmla="*/ 172 w 560"/>
                  <a:gd name="T43" fmla="*/ 1052 h 1056"/>
                  <a:gd name="T44" fmla="*/ 208 w 560"/>
                  <a:gd name="T45" fmla="*/ 1054 h 1056"/>
                  <a:gd name="T46" fmla="*/ 240 w 560"/>
                  <a:gd name="T47" fmla="*/ 1040 h 1056"/>
                  <a:gd name="T48" fmla="*/ 260 w 560"/>
                  <a:gd name="T49" fmla="*/ 1008 h 1056"/>
                  <a:gd name="T50" fmla="*/ 266 w 560"/>
                  <a:gd name="T51" fmla="*/ 884 h 1056"/>
                  <a:gd name="T52" fmla="*/ 270 w 560"/>
                  <a:gd name="T53" fmla="*/ 558 h 1056"/>
                  <a:gd name="T54" fmla="*/ 290 w 560"/>
                  <a:gd name="T55" fmla="*/ 776 h 1056"/>
                  <a:gd name="T56" fmla="*/ 296 w 560"/>
                  <a:gd name="T57" fmla="*/ 994 h 1056"/>
                  <a:gd name="T58" fmla="*/ 310 w 560"/>
                  <a:gd name="T59" fmla="*/ 1032 h 1056"/>
                  <a:gd name="T60" fmla="*/ 338 w 560"/>
                  <a:gd name="T61" fmla="*/ 1052 h 1056"/>
                  <a:gd name="T62" fmla="*/ 374 w 560"/>
                  <a:gd name="T63" fmla="*/ 1054 h 1056"/>
                  <a:gd name="T64" fmla="*/ 406 w 560"/>
                  <a:gd name="T65" fmla="*/ 1040 h 1056"/>
                  <a:gd name="T66" fmla="*/ 422 w 560"/>
                  <a:gd name="T67" fmla="*/ 1008 h 1056"/>
                  <a:gd name="T68" fmla="*/ 420 w 560"/>
                  <a:gd name="T69" fmla="*/ 854 h 1056"/>
                  <a:gd name="T70" fmla="*/ 416 w 560"/>
                  <a:gd name="T71" fmla="*/ 438 h 1056"/>
                  <a:gd name="T72" fmla="*/ 412 w 560"/>
                  <a:gd name="T73" fmla="*/ 300 h 1056"/>
                  <a:gd name="T74" fmla="*/ 424 w 560"/>
                  <a:gd name="T75" fmla="*/ 204 h 1056"/>
                  <a:gd name="T76" fmla="*/ 446 w 560"/>
                  <a:gd name="T77" fmla="*/ 292 h 1056"/>
                  <a:gd name="T78" fmla="*/ 448 w 560"/>
                  <a:gd name="T79" fmla="*/ 380 h 1056"/>
                  <a:gd name="T80" fmla="*/ 446 w 560"/>
                  <a:gd name="T81" fmla="*/ 418 h 1056"/>
                  <a:gd name="T82" fmla="*/ 460 w 560"/>
                  <a:gd name="T83" fmla="*/ 446 h 1056"/>
                  <a:gd name="T84" fmla="*/ 486 w 560"/>
                  <a:gd name="T85" fmla="*/ 458 h 1056"/>
                  <a:gd name="T86" fmla="*/ 518 w 560"/>
                  <a:gd name="T87" fmla="*/ 456 h 1056"/>
                  <a:gd name="T88" fmla="*/ 544 w 560"/>
                  <a:gd name="T89" fmla="*/ 438 h 1056"/>
                  <a:gd name="T90" fmla="*/ 558 w 560"/>
                  <a:gd name="T91" fmla="*/ 406 h 1056"/>
                  <a:gd name="T92" fmla="*/ 560 w 560"/>
                  <a:gd name="T93" fmla="*/ 340 h 1056"/>
                  <a:gd name="T94" fmla="*/ 550 w 560"/>
                  <a:gd name="T95" fmla="*/ 240 h 1056"/>
                  <a:gd name="T96" fmla="*/ 518 w 560"/>
                  <a:gd name="T97" fmla="*/ 146 h 1056"/>
                  <a:gd name="T98" fmla="*/ 464 w 560"/>
                  <a:gd name="T99" fmla="*/ 70 h 1056"/>
                  <a:gd name="T100" fmla="*/ 400 w 560"/>
                  <a:gd name="T101" fmla="*/ 24 h 1056"/>
                  <a:gd name="T102" fmla="*/ 352 w 560"/>
                  <a:gd name="T103" fmla="*/ 8 h 1056"/>
                  <a:gd name="T104" fmla="*/ 318 w 560"/>
                  <a:gd name="T105" fmla="*/ 4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0" h="1056">
                    <a:moveTo>
                      <a:pt x="318" y="4"/>
                    </a:moveTo>
                    <a:lnTo>
                      <a:pt x="318" y="4"/>
                    </a:lnTo>
                    <a:lnTo>
                      <a:pt x="296" y="0"/>
                    </a:lnTo>
                    <a:lnTo>
                      <a:pt x="274" y="0"/>
                    </a:lnTo>
                    <a:lnTo>
                      <a:pt x="252" y="0"/>
                    </a:lnTo>
                    <a:lnTo>
                      <a:pt x="232" y="4"/>
                    </a:lnTo>
                    <a:lnTo>
                      <a:pt x="232" y="4"/>
                    </a:lnTo>
                    <a:lnTo>
                      <a:pt x="214" y="8"/>
                    </a:lnTo>
                    <a:lnTo>
                      <a:pt x="198" y="10"/>
                    </a:lnTo>
                    <a:lnTo>
                      <a:pt x="168" y="22"/>
                    </a:lnTo>
                    <a:lnTo>
                      <a:pt x="140" y="36"/>
                    </a:lnTo>
                    <a:lnTo>
                      <a:pt x="114" y="54"/>
                    </a:lnTo>
                    <a:lnTo>
                      <a:pt x="92" y="74"/>
                    </a:lnTo>
                    <a:lnTo>
                      <a:pt x="72" y="98"/>
                    </a:lnTo>
                    <a:lnTo>
                      <a:pt x="56" y="124"/>
                    </a:lnTo>
                    <a:lnTo>
                      <a:pt x="40" y="152"/>
                    </a:lnTo>
                    <a:lnTo>
                      <a:pt x="28" y="182"/>
                    </a:lnTo>
                    <a:lnTo>
                      <a:pt x="18" y="212"/>
                    </a:lnTo>
                    <a:lnTo>
                      <a:pt x="10" y="244"/>
                    </a:lnTo>
                    <a:lnTo>
                      <a:pt x="4" y="276"/>
                    </a:lnTo>
                    <a:lnTo>
                      <a:pt x="2" y="310"/>
                    </a:lnTo>
                    <a:lnTo>
                      <a:pt x="0" y="342"/>
                    </a:lnTo>
                    <a:lnTo>
                      <a:pt x="0" y="374"/>
                    </a:lnTo>
                    <a:lnTo>
                      <a:pt x="2" y="406"/>
                    </a:lnTo>
                    <a:lnTo>
                      <a:pt x="2" y="406"/>
                    </a:lnTo>
                    <a:lnTo>
                      <a:pt x="4" y="418"/>
                    </a:lnTo>
                    <a:lnTo>
                      <a:pt x="10" y="430"/>
                    </a:lnTo>
                    <a:lnTo>
                      <a:pt x="16" y="438"/>
                    </a:lnTo>
                    <a:lnTo>
                      <a:pt x="24" y="446"/>
                    </a:lnTo>
                    <a:lnTo>
                      <a:pt x="32" y="452"/>
                    </a:lnTo>
                    <a:lnTo>
                      <a:pt x="42" y="456"/>
                    </a:lnTo>
                    <a:lnTo>
                      <a:pt x="54" y="458"/>
                    </a:lnTo>
                    <a:lnTo>
                      <a:pt x="64" y="460"/>
                    </a:lnTo>
                    <a:lnTo>
                      <a:pt x="74" y="458"/>
                    </a:lnTo>
                    <a:lnTo>
                      <a:pt x="84" y="456"/>
                    </a:lnTo>
                    <a:lnTo>
                      <a:pt x="92" y="452"/>
                    </a:lnTo>
                    <a:lnTo>
                      <a:pt x="100" y="446"/>
                    </a:lnTo>
                    <a:lnTo>
                      <a:pt x="108" y="438"/>
                    </a:lnTo>
                    <a:lnTo>
                      <a:pt x="112" y="430"/>
                    </a:lnTo>
                    <a:lnTo>
                      <a:pt x="114" y="418"/>
                    </a:lnTo>
                    <a:lnTo>
                      <a:pt x="114" y="406"/>
                    </a:lnTo>
                    <a:lnTo>
                      <a:pt x="114" y="406"/>
                    </a:lnTo>
                    <a:lnTo>
                      <a:pt x="112" y="382"/>
                    </a:lnTo>
                    <a:lnTo>
                      <a:pt x="112" y="356"/>
                    </a:lnTo>
                    <a:lnTo>
                      <a:pt x="112" y="328"/>
                    </a:lnTo>
                    <a:lnTo>
                      <a:pt x="114" y="300"/>
                    </a:lnTo>
                    <a:lnTo>
                      <a:pt x="118" y="272"/>
                    </a:lnTo>
                    <a:lnTo>
                      <a:pt x="124" y="244"/>
                    </a:lnTo>
                    <a:lnTo>
                      <a:pt x="132" y="216"/>
                    </a:lnTo>
                    <a:lnTo>
                      <a:pt x="142" y="192"/>
                    </a:lnTo>
                    <a:lnTo>
                      <a:pt x="142" y="426"/>
                    </a:lnTo>
                    <a:lnTo>
                      <a:pt x="142" y="426"/>
                    </a:lnTo>
                    <a:lnTo>
                      <a:pt x="142" y="434"/>
                    </a:lnTo>
                    <a:lnTo>
                      <a:pt x="142" y="434"/>
                    </a:lnTo>
                    <a:lnTo>
                      <a:pt x="142" y="438"/>
                    </a:lnTo>
                    <a:lnTo>
                      <a:pt x="142" y="438"/>
                    </a:lnTo>
                    <a:lnTo>
                      <a:pt x="142" y="716"/>
                    </a:lnTo>
                    <a:lnTo>
                      <a:pt x="138" y="854"/>
                    </a:lnTo>
                    <a:lnTo>
                      <a:pt x="134" y="994"/>
                    </a:lnTo>
                    <a:lnTo>
                      <a:pt x="134" y="994"/>
                    </a:lnTo>
                    <a:lnTo>
                      <a:pt x="134" y="1008"/>
                    </a:lnTo>
                    <a:lnTo>
                      <a:pt x="138" y="1020"/>
                    </a:lnTo>
                    <a:lnTo>
                      <a:pt x="144" y="1032"/>
                    </a:lnTo>
                    <a:lnTo>
                      <a:pt x="152" y="1040"/>
                    </a:lnTo>
                    <a:lnTo>
                      <a:pt x="162" y="1046"/>
                    </a:lnTo>
                    <a:lnTo>
                      <a:pt x="172" y="1052"/>
                    </a:lnTo>
                    <a:lnTo>
                      <a:pt x="184" y="1054"/>
                    </a:lnTo>
                    <a:lnTo>
                      <a:pt x="196" y="1056"/>
                    </a:lnTo>
                    <a:lnTo>
                      <a:pt x="208" y="1054"/>
                    </a:lnTo>
                    <a:lnTo>
                      <a:pt x="220" y="1052"/>
                    </a:lnTo>
                    <a:lnTo>
                      <a:pt x="230" y="1046"/>
                    </a:lnTo>
                    <a:lnTo>
                      <a:pt x="240" y="1040"/>
                    </a:lnTo>
                    <a:lnTo>
                      <a:pt x="248" y="1032"/>
                    </a:lnTo>
                    <a:lnTo>
                      <a:pt x="256" y="1020"/>
                    </a:lnTo>
                    <a:lnTo>
                      <a:pt x="260" y="1008"/>
                    </a:lnTo>
                    <a:lnTo>
                      <a:pt x="262" y="994"/>
                    </a:lnTo>
                    <a:lnTo>
                      <a:pt x="262" y="994"/>
                    </a:lnTo>
                    <a:lnTo>
                      <a:pt x="266" y="884"/>
                    </a:lnTo>
                    <a:lnTo>
                      <a:pt x="268" y="776"/>
                    </a:lnTo>
                    <a:lnTo>
                      <a:pt x="270" y="558"/>
                    </a:lnTo>
                    <a:lnTo>
                      <a:pt x="270" y="558"/>
                    </a:lnTo>
                    <a:lnTo>
                      <a:pt x="288" y="558"/>
                    </a:lnTo>
                    <a:lnTo>
                      <a:pt x="288" y="558"/>
                    </a:lnTo>
                    <a:lnTo>
                      <a:pt x="290" y="776"/>
                    </a:lnTo>
                    <a:lnTo>
                      <a:pt x="292" y="884"/>
                    </a:lnTo>
                    <a:lnTo>
                      <a:pt x="296" y="994"/>
                    </a:lnTo>
                    <a:lnTo>
                      <a:pt x="296" y="994"/>
                    </a:lnTo>
                    <a:lnTo>
                      <a:pt x="298" y="1008"/>
                    </a:lnTo>
                    <a:lnTo>
                      <a:pt x="302" y="1020"/>
                    </a:lnTo>
                    <a:lnTo>
                      <a:pt x="310" y="1032"/>
                    </a:lnTo>
                    <a:lnTo>
                      <a:pt x="318" y="1040"/>
                    </a:lnTo>
                    <a:lnTo>
                      <a:pt x="328" y="1046"/>
                    </a:lnTo>
                    <a:lnTo>
                      <a:pt x="338" y="1052"/>
                    </a:lnTo>
                    <a:lnTo>
                      <a:pt x="350" y="1054"/>
                    </a:lnTo>
                    <a:lnTo>
                      <a:pt x="362" y="1056"/>
                    </a:lnTo>
                    <a:lnTo>
                      <a:pt x="374" y="1054"/>
                    </a:lnTo>
                    <a:lnTo>
                      <a:pt x="386" y="1052"/>
                    </a:lnTo>
                    <a:lnTo>
                      <a:pt x="396" y="1046"/>
                    </a:lnTo>
                    <a:lnTo>
                      <a:pt x="406" y="1040"/>
                    </a:lnTo>
                    <a:lnTo>
                      <a:pt x="414" y="1032"/>
                    </a:lnTo>
                    <a:lnTo>
                      <a:pt x="420" y="1020"/>
                    </a:lnTo>
                    <a:lnTo>
                      <a:pt x="422" y="1008"/>
                    </a:lnTo>
                    <a:lnTo>
                      <a:pt x="424" y="994"/>
                    </a:lnTo>
                    <a:lnTo>
                      <a:pt x="424" y="994"/>
                    </a:lnTo>
                    <a:lnTo>
                      <a:pt x="420" y="854"/>
                    </a:lnTo>
                    <a:lnTo>
                      <a:pt x="416" y="716"/>
                    </a:lnTo>
                    <a:lnTo>
                      <a:pt x="416" y="438"/>
                    </a:lnTo>
                    <a:lnTo>
                      <a:pt x="416" y="438"/>
                    </a:lnTo>
                    <a:lnTo>
                      <a:pt x="414" y="422"/>
                    </a:lnTo>
                    <a:lnTo>
                      <a:pt x="414" y="422"/>
                    </a:lnTo>
                    <a:lnTo>
                      <a:pt x="412" y="300"/>
                    </a:lnTo>
                    <a:lnTo>
                      <a:pt x="412" y="180"/>
                    </a:lnTo>
                    <a:lnTo>
                      <a:pt x="412" y="180"/>
                    </a:lnTo>
                    <a:lnTo>
                      <a:pt x="424" y="204"/>
                    </a:lnTo>
                    <a:lnTo>
                      <a:pt x="434" y="232"/>
                    </a:lnTo>
                    <a:lnTo>
                      <a:pt x="442" y="262"/>
                    </a:lnTo>
                    <a:lnTo>
                      <a:pt x="446" y="292"/>
                    </a:lnTo>
                    <a:lnTo>
                      <a:pt x="448" y="324"/>
                    </a:lnTo>
                    <a:lnTo>
                      <a:pt x="450" y="352"/>
                    </a:lnTo>
                    <a:lnTo>
                      <a:pt x="448" y="380"/>
                    </a:lnTo>
                    <a:lnTo>
                      <a:pt x="446" y="406"/>
                    </a:lnTo>
                    <a:lnTo>
                      <a:pt x="446" y="406"/>
                    </a:lnTo>
                    <a:lnTo>
                      <a:pt x="446" y="418"/>
                    </a:lnTo>
                    <a:lnTo>
                      <a:pt x="448" y="430"/>
                    </a:lnTo>
                    <a:lnTo>
                      <a:pt x="454" y="438"/>
                    </a:lnTo>
                    <a:lnTo>
                      <a:pt x="460" y="446"/>
                    </a:lnTo>
                    <a:lnTo>
                      <a:pt x="468" y="452"/>
                    </a:lnTo>
                    <a:lnTo>
                      <a:pt x="476" y="456"/>
                    </a:lnTo>
                    <a:lnTo>
                      <a:pt x="486" y="458"/>
                    </a:lnTo>
                    <a:lnTo>
                      <a:pt x="496" y="460"/>
                    </a:lnTo>
                    <a:lnTo>
                      <a:pt x="508" y="458"/>
                    </a:lnTo>
                    <a:lnTo>
                      <a:pt x="518" y="456"/>
                    </a:lnTo>
                    <a:lnTo>
                      <a:pt x="528" y="452"/>
                    </a:lnTo>
                    <a:lnTo>
                      <a:pt x="536" y="446"/>
                    </a:lnTo>
                    <a:lnTo>
                      <a:pt x="544" y="438"/>
                    </a:lnTo>
                    <a:lnTo>
                      <a:pt x="552" y="430"/>
                    </a:lnTo>
                    <a:lnTo>
                      <a:pt x="556" y="418"/>
                    </a:lnTo>
                    <a:lnTo>
                      <a:pt x="558" y="406"/>
                    </a:lnTo>
                    <a:lnTo>
                      <a:pt x="558" y="406"/>
                    </a:lnTo>
                    <a:lnTo>
                      <a:pt x="560" y="374"/>
                    </a:lnTo>
                    <a:lnTo>
                      <a:pt x="560" y="340"/>
                    </a:lnTo>
                    <a:lnTo>
                      <a:pt x="560" y="308"/>
                    </a:lnTo>
                    <a:lnTo>
                      <a:pt x="556" y="274"/>
                    </a:lnTo>
                    <a:lnTo>
                      <a:pt x="550" y="240"/>
                    </a:lnTo>
                    <a:lnTo>
                      <a:pt x="542" y="208"/>
                    </a:lnTo>
                    <a:lnTo>
                      <a:pt x="530" y="176"/>
                    </a:lnTo>
                    <a:lnTo>
                      <a:pt x="518" y="146"/>
                    </a:lnTo>
                    <a:lnTo>
                      <a:pt x="502" y="118"/>
                    </a:lnTo>
                    <a:lnTo>
                      <a:pt x="484" y="92"/>
                    </a:lnTo>
                    <a:lnTo>
                      <a:pt x="464" y="70"/>
                    </a:lnTo>
                    <a:lnTo>
                      <a:pt x="440" y="48"/>
                    </a:lnTo>
                    <a:lnTo>
                      <a:pt x="414" y="32"/>
                    </a:lnTo>
                    <a:lnTo>
                      <a:pt x="400" y="24"/>
                    </a:lnTo>
                    <a:lnTo>
                      <a:pt x="384" y="18"/>
                    </a:lnTo>
                    <a:lnTo>
                      <a:pt x="368" y="12"/>
                    </a:lnTo>
                    <a:lnTo>
                      <a:pt x="352" y="8"/>
                    </a:lnTo>
                    <a:lnTo>
                      <a:pt x="334" y="6"/>
                    </a:lnTo>
                    <a:lnTo>
                      <a:pt x="318" y="4"/>
                    </a:lnTo>
                    <a:lnTo>
                      <a:pt x="318" y="4"/>
                    </a:lnTo>
                  </a:path>
                </a:pathLst>
              </a:cu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sp>
            <p:nvSpPr>
              <p:cNvPr id="36" name="Line 24"/>
              <p:cNvSpPr>
                <a:spLocks noChangeShapeType="1"/>
              </p:cNvSpPr>
              <p:nvPr/>
            </p:nvSpPr>
            <p:spPr bwMode="auto">
              <a:xfrm>
                <a:off x="1771575" y="3905616"/>
                <a:ext cx="0" cy="0"/>
              </a:xfrm>
              <a:prstGeom prst="line">
                <a:avLst/>
              </a:prstGeom>
              <a:grpFill/>
              <a:ln w="9525">
                <a:solidFill>
                  <a:schemeClr val="accent1">
                    <a:lumMod val="50000"/>
                  </a:schemeClr>
                </a:solidFill>
                <a:round/>
                <a:headEnd/>
                <a:tailEnd/>
              </a:ln>
            </p:spPr>
            <p:txBody>
              <a:bodyPr vert="horz" wrap="square" lIns="91440" tIns="45720" rIns="91440" bIns="45720" numCol="1" anchor="t" anchorCtr="0" compatLnSpc="1">
                <a:prstTxWarp prst="textNoShape">
                  <a:avLst/>
                </a:prstTxWarp>
              </a:bodyPr>
              <a:lstStyle/>
              <a:p>
                <a:endParaRPr lang="ar"/>
              </a:p>
            </p:txBody>
          </p:sp>
        </p:grpSp>
        <p:sp>
          <p:nvSpPr>
            <p:cNvPr id="37" name="מלבן 36"/>
            <p:cNvSpPr/>
            <p:nvPr/>
          </p:nvSpPr>
          <p:spPr>
            <a:xfrm>
              <a:off x="2562245" y="3698560"/>
              <a:ext cx="721672" cy="461665"/>
            </a:xfrm>
            <a:prstGeom prst="rect">
              <a:avLst/>
            </a:prstGeom>
            <a:noFill/>
          </p:spPr>
          <p:txBody>
            <a:bodyPr wrap="none" lIns="91440" tIns="45720" rIns="91440" bIns="45720">
              <a:spAutoFit/>
            </a:bodyPr>
            <a:lstStyle/>
            <a:p>
              <a:pPr algn="ctr" rtl="1"/>
              <a:r>
                <a:rPr lang="ar" b="1" i="0" u="non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r>
                <a:rPr lang="en-US" b="1" i="0" u="non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ar" sz="2400" b="1" i="0" u="none" baseline="0" dirty="0">
                  <a:ln w="10160">
                    <a:solidFill>
                      <a:schemeClr val="accent5"/>
                    </a:solidFill>
                    <a:prstDash val="solid"/>
                  </a:ln>
                  <a:solidFill>
                    <a:srgbClr val="FFFFFF"/>
                  </a:solidFill>
                  <a:effectLst>
                    <a:outerShdw blurRad="38100" dist="22860" dir="5400000" algn="tl" rotWithShape="0">
                      <a:srgbClr val="000000">
                        <a:alpha val="30000"/>
                      </a:srgbClr>
                    </a:outerShdw>
                  </a:effectLst>
                </a:rPr>
                <a:t>متر</a:t>
              </a:r>
              <a:endParaRPr lang="a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5" name="חץ שמאלה-ימינה 14"/>
            <p:cNvSpPr/>
            <p:nvPr/>
          </p:nvSpPr>
          <p:spPr>
            <a:xfrm>
              <a:off x="2498751" y="4148557"/>
              <a:ext cx="848661" cy="251670"/>
            </a:xfrm>
            <a:prstGeom prst="leftRightArrow">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
            </a:p>
          </p:txBody>
        </p:sp>
      </p:grpSp>
    </p:spTree>
    <p:extLst>
      <p:ext uri="{BB962C8B-B14F-4D97-AF65-F5344CB8AC3E}">
        <p14:creationId xmlns:p14="http://schemas.microsoft.com/office/powerpoint/2010/main" val="60293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ar" b="1" i="0" u="none" baseline="0"/>
              <a:t>ماذا تقول الرّسوم؟</a:t>
            </a:r>
            <a:endParaRPr lang="ar" dirty="0"/>
          </a:p>
        </p:txBody>
      </p:sp>
      <p:sp>
        <p:nvSpPr>
          <p:cNvPr id="3" name="מציין מיקום תוכן 2"/>
          <p:cNvSpPr>
            <a:spLocks noGrp="1"/>
          </p:cNvSpPr>
          <p:nvPr>
            <p:ph idx="1"/>
          </p:nvPr>
        </p:nvSpPr>
        <p:spPr>
          <a:xfrm>
            <a:off x="628650" y="1119298"/>
            <a:ext cx="7886700" cy="3966907"/>
          </a:xfrm>
        </p:spPr>
        <p:txBody>
          <a:bodyPr>
            <a:normAutofit/>
          </a:bodyPr>
          <a:lstStyle/>
          <a:p>
            <a:pPr marL="0" indent="0" algn="r" rtl="1">
              <a:buNone/>
            </a:pPr>
            <a:r>
              <a:rPr lang="ar" sz="2000" b="0" i="0" u="none" baseline="0"/>
              <a:t>اكتبوا في ورقة العمل كلمات ملائمة لكل لافتة. </a:t>
            </a:r>
            <a:r>
              <a:rPr lang="ar" sz="2000"/>
              <a:t/>
            </a:r>
            <a:br>
              <a:rPr lang="ar" sz="2000"/>
            </a:br>
            <a:endParaRPr lang="ar" sz="2000" dirty="0"/>
          </a:p>
        </p:txBody>
      </p:sp>
      <p:pic>
        <p:nvPicPr>
          <p:cNvPr id="29" name="תמונה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9684" y="1325563"/>
            <a:ext cx="6778305" cy="4795098"/>
          </a:xfrm>
          <a:prstGeom prst="rect">
            <a:avLst/>
          </a:prstGeom>
        </p:spPr>
      </p:pic>
    </p:spTree>
    <p:extLst>
      <p:ext uri="{BB962C8B-B14F-4D97-AF65-F5344CB8AC3E}">
        <p14:creationId xmlns:p14="http://schemas.microsoft.com/office/powerpoint/2010/main" val="376708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9684" y="1325563"/>
            <a:ext cx="6778305" cy="4795098"/>
          </a:xfrm>
          <a:prstGeom prst="rect">
            <a:avLst/>
          </a:prstGeom>
        </p:spPr>
      </p:pic>
      <p:sp>
        <p:nvSpPr>
          <p:cNvPr id="2" name="כותרת 1"/>
          <p:cNvSpPr>
            <a:spLocks noGrp="1"/>
          </p:cNvSpPr>
          <p:nvPr>
            <p:ph type="title"/>
          </p:nvPr>
        </p:nvSpPr>
        <p:spPr/>
        <p:txBody>
          <a:bodyPr/>
          <a:lstStyle/>
          <a:p>
            <a:pPr algn="r" rtl="1"/>
            <a:r>
              <a:rPr lang="ar" b="1" i="0" u="none" baseline="0"/>
              <a:t>ماذا تقول الرّسوم؟</a:t>
            </a:r>
            <a:endParaRPr lang="ar" dirty="0"/>
          </a:p>
        </p:txBody>
      </p:sp>
      <p:sp>
        <p:nvSpPr>
          <p:cNvPr id="3" name="מציין מיקום תוכן 2"/>
          <p:cNvSpPr>
            <a:spLocks noGrp="1"/>
          </p:cNvSpPr>
          <p:nvPr>
            <p:ph idx="1"/>
          </p:nvPr>
        </p:nvSpPr>
        <p:spPr>
          <a:xfrm>
            <a:off x="628650" y="1094359"/>
            <a:ext cx="7886700" cy="517093"/>
          </a:xfrm>
        </p:spPr>
        <p:txBody>
          <a:bodyPr>
            <a:normAutofit/>
          </a:bodyPr>
          <a:lstStyle/>
          <a:p>
            <a:pPr marL="0" indent="0" algn="r" rtl="1">
              <a:buNone/>
            </a:pPr>
            <a:r>
              <a:rPr lang="ar" sz="2000" b="0" i="0" u="none" baseline="0" dirty="0"/>
              <a:t>هل فهم الأغلبية معنى الرّسوم بصورة صحيحة؟</a:t>
            </a:r>
            <a:endParaRPr lang="ar" sz="2000" dirty="0"/>
          </a:p>
        </p:txBody>
      </p:sp>
      <p:sp>
        <p:nvSpPr>
          <p:cNvPr id="17" name="מציין מיקום תוכן 2"/>
          <p:cNvSpPr txBox="1">
            <a:spLocks/>
          </p:cNvSpPr>
          <p:nvPr/>
        </p:nvSpPr>
        <p:spPr>
          <a:xfrm>
            <a:off x="1650642" y="5456885"/>
            <a:ext cx="2296995" cy="669870"/>
          </a:xfrm>
          <a:prstGeom prst="rect">
            <a:avLst/>
          </a:prstGeom>
          <a:noFill/>
        </p:spPr>
        <p:txBody>
          <a:bodyPr vert="horz" lIns="91440" tIns="45720" rIns="91440" bIns="45720" rtlCol="0">
            <a:no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ar" sz="1600" b="0" i="0" u="none" baseline="0"/>
              <a:t>الحذر</a:t>
            </a:r>
            <a:r>
              <a:rPr lang="ar" sz="1600"/>
              <a:t/>
            </a:r>
            <a:br>
              <a:rPr lang="ar" sz="1600"/>
            </a:br>
            <a:r>
              <a:rPr lang="ar" sz="1600" b="0" i="0" u="none" baseline="0"/>
              <a:t>خطر الغرق</a:t>
            </a:r>
            <a:endParaRPr lang="ar" sz="1600" dirty="0"/>
          </a:p>
        </p:txBody>
      </p:sp>
      <p:sp>
        <p:nvSpPr>
          <p:cNvPr id="18" name="מציין מיקום תוכן 2"/>
          <p:cNvSpPr txBox="1">
            <a:spLocks/>
          </p:cNvSpPr>
          <p:nvPr/>
        </p:nvSpPr>
        <p:spPr>
          <a:xfrm>
            <a:off x="5987062" y="3194682"/>
            <a:ext cx="1931528" cy="669870"/>
          </a:xfrm>
          <a:prstGeom prst="rect">
            <a:avLst/>
          </a:prstGeom>
          <a:noFill/>
        </p:spPr>
        <p:txBody>
          <a:bodyPr vert="horz" lIns="91440" tIns="45720" rIns="91440" bIns="45720" rtlCol="0">
            <a:norm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ar" sz="1600" b="0" i="0" u="none" baseline="0" dirty="0"/>
              <a:t>الحذر، جمال على مقربة من الطريق</a:t>
            </a:r>
            <a:endParaRPr lang="ar" sz="1600" dirty="0"/>
          </a:p>
        </p:txBody>
      </p:sp>
      <p:sp>
        <p:nvSpPr>
          <p:cNvPr id="19" name="מציין מיקום תוכן 2"/>
          <p:cNvSpPr txBox="1">
            <a:spLocks/>
          </p:cNvSpPr>
          <p:nvPr/>
        </p:nvSpPr>
        <p:spPr>
          <a:xfrm>
            <a:off x="3797482" y="5430022"/>
            <a:ext cx="2253121" cy="696733"/>
          </a:xfrm>
          <a:prstGeom prst="rect">
            <a:avLst/>
          </a:prstGeom>
          <a:noFill/>
        </p:spPr>
        <p:txBody>
          <a:bodyPr vert="horz" lIns="91440" tIns="45720" rIns="91440" bIns="45720" rtlCol="0">
            <a:no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ar" sz="1600" b="0" i="0" u="none" baseline="0"/>
              <a:t>في وقت الحريق، استخدم الدرج فقط</a:t>
            </a:r>
            <a:endParaRPr lang="ar" sz="1600" dirty="0"/>
          </a:p>
        </p:txBody>
      </p:sp>
      <p:sp>
        <p:nvSpPr>
          <p:cNvPr id="20" name="מציין מיקום תוכן 2"/>
          <p:cNvSpPr txBox="1">
            <a:spLocks/>
          </p:cNvSpPr>
          <p:nvPr/>
        </p:nvSpPr>
        <p:spPr>
          <a:xfrm>
            <a:off x="5804328" y="5456885"/>
            <a:ext cx="2296995" cy="669870"/>
          </a:xfrm>
          <a:prstGeom prst="rect">
            <a:avLst/>
          </a:prstGeom>
          <a:noFill/>
        </p:spPr>
        <p:txBody>
          <a:bodyPr vert="horz" lIns="91440" tIns="45720" rIns="91440" bIns="45720" rtlCol="0">
            <a:no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ar" sz="1600" b="0" i="0" u="none" baseline="0" dirty="0"/>
              <a:t>ممنوع إشعال النار</a:t>
            </a:r>
            <a:r>
              <a:rPr lang="ar" sz="1600" dirty="0"/>
              <a:t/>
            </a:r>
            <a:br>
              <a:rPr lang="ar" sz="1600" dirty="0"/>
            </a:br>
            <a:r>
              <a:rPr lang="ar" sz="1600" b="0" i="0" u="none" baseline="0" dirty="0"/>
              <a:t>ممنوع السباحة</a:t>
            </a:r>
            <a:r>
              <a:rPr lang="ar" sz="1600" dirty="0"/>
              <a:t/>
            </a:r>
            <a:br>
              <a:rPr lang="ar" sz="1600" dirty="0"/>
            </a:br>
            <a:r>
              <a:rPr lang="ar" sz="1600" b="0" i="0" u="none" baseline="0" dirty="0"/>
              <a:t>ممنوع صيد السّمك</a:t>
            </a:r>
            <a:endParaRPr lang="ar" sz="1600" dirty="0"/>
          </a:p>
        </p:txBody>
      </p:sp>
      <p:sp>
        <p:nvSpPr>
          <p:cNvPr id="21" name="מציין מיקום תוכן 2"/>
          <p:cNvSpPr txBox="1">
            <a:spLocks/>
          </p:cNvSpPr>
          <p:nvPr/>
        </p:nvSpPr>
        <p:spPr>
          <a:xfrm>
            <a:off x="1881044" y="3194682"/>
            <a:ext cx="1736920" cy="669870"/>
          </a:xfrm>
          <a:prstGeom prst="rect">
            <a:avLst/>
          </a:prstGeom>
          <a:noFill/>
        </p:spPr>
        <p:txBody>
          <a:bodyPr vert="horz" lIns="91440" tIns="45720" rIns="91440" bIns="45720" rtlCol="0">
            <a:norm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ar" sz="1600" b="0" i="0" u="none" baseline="0" dirty="0"/>
              <a:t>الرّجاء تجميع مخلّفات الكلب</a:t>
            </a:r>
            <a:endParaRPr lang="ar" sz="1600" dirty="0"/>
          </a:p>
        </p:txBody>
      </p:sp>
      <p:sp>
        <p:nvSpPr>
          <p:cNvPr id="22" name="מציין מיקום תוכן 2"/>
          <p:cNvSpPr txBox="1">
            <a:spLocks/>
          </p:cNvSpPr>
          <p:nvPr/>
        </p:nvSpPr>
        <p:spPr>
          <a:xfrm>
            <a:off x="3699087" y="3194682"/>
            <a:ext cx="2296995" cy="669870"/>
          </a:xfrm>
          <a:prstGeom prst="rect">
            <a:avLst/>
          </a:prstGeom>
          <a:noFill/>
        </p:spPr>
        <p:txBody>
          <a:bodyPr vert="horz" lIns="91440" tIns="45720" rIns="91440" bIns="45720" rtlCol="0">
            <a:normAutofit/>
          </a:bodyPr>
          <a:lstStyle>
            <a:lvl1pPr marL="228600" indent="-228600" algn="r" defTabSz="914400" rtl="1" eaLnBrk="1" latinLnBrk="0" hangingPunct="1">
              <a:lnSpc>
                <a:spcPct val="90000"/>
              </a:lnSpc>
              <a:spcBef>
                <a:spcPts val="1000"/>
              </a:spcBef>
              <a:buClr>
                <a:srgbClr val="74972C"/>
              </a:buClr>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74972C"/>
              </a:buClr>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74972C"/>
              </a:buClr>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74972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Font typeface="Arial" panose="020B0604020202020204" pitchFamily="34" charset="0"/>
              <a:buNone/>
            </a:pPr>
            <a:r>
              <a:rPr lang="ar" sz="1600" b="0" i="0" u="none" baseline="0" dirty="0"/>
              <a:t>انتبه</a:t>
            </a:r>
            <a:r>
              <a:rPr lang="ar" sz="1600" dirty="0"/>
              <a:t/>
            </a:r>
            <a:br>
              <a:rPr lang="ar" sz="1600" dirty="0"/>
            </a:br>
            <a:r>
              <a:rPr lang="ar" sz="1600" b="0" i="0" u="none" baseline="0" dirty="0"/>
              <a:t>غزلان في الطريق</a:t>
            </a:r>
            <a:endParaRPr lang="ar" sz="1600" dirty="0"/>
          </a:p>
        </p:txBody>
      </p:sp>
    </p:spTree>
    <p:extLst>
      <p:ext uri="{BB962C8B-B14F-4D97-AF65-F5344CB8AC3E}">
        <p14:creationId xmlns:p14="http://schemas.microsoft.com/office/powerpoint/2010/main" val="311633848"/>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אוכלים(ירוק)2.potx" id="{F3C9D723-5B94-4B55-BAD5-7E93A85A1943}" vid="{FA893619-4FE3-4C65-8871-18FC4F161A42}"/>
    </a:ext>
  </a:extLst>
</a:theme>
</file>

<file path=docProps/app.xml><?xml version="1.0" encoding="utf-8"?>
<Properties xmlns="http://schemas.openxmlformats.org/officeDocument/2006/extended-properties" xmlns:vt="http://schemas.openxmlformats.org/officeDocument/2006/docPropsVTypes">
  <Template/>
  <TotalTime>5069</TotalTime>
  <Words>1728</Words>
  <Application>Microsoft Office PowerPoint</Application>
  <PresentationFormat>‫הצגה על המסך (4:3)</PresentationFormat>
  <Paragraphs>249</Paragraphs>
  <Slides>47</Slides>
  <Notes>0</Notes>
  <HiddenSlides>0</HiddenSlides>
  <MMClips>1</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47</vt:i4>
      </vt:variant>
    </vt:vector>
  </HeadingPairs>
  <TitlesOfParts>
    <vt:vector size="50" baseType="lpstr">
      <vt:lpstr>Arial</vt:lpstr>
      <vt:lpstr>Calibri</vt:lpstr>
      <vt:lpstr>ערכת נושא Office</vt:lpstr>
      <vt:lpstr>لغة الإشارات</vt:lpstr>
      <vt:lpstr>ماذا سنأكل اليوم؟</vt:lpstr>
      <vt:lpstr>صحي أم غير صحي؟ - فعالية زوجية</vt:lpstr>
      <vt:lpstr>صحي أم غير صحي؟</vt:lpstr>
      <vt:lpstr>صحي أم غير صحي؟</vt:lpstr>
      <vt:lpstr>صحي أم غير صحي؟ - تلخیص مرحلي</vt:lpstr>
      <vt:lpstr>ماذا تقول الرّسوم؟</vt:lpstr>
      <vt:lpstr>ماذا تقول الرّسوم؟</vt:lpstr>
      <vt:lpstr>ماذا تقول الرّسوم؟</vt:lpstr>
      <vt:lpstr>ماذا تقول الرّسوم؟ - تلخیص مرحلي</vt:lpstr>
      <vt:lpstr>لغة الإشارات - فعالية ضمن المجموعات</vt:lpstr>
      <vt:lpstr>لغة الإشارات - فعالية ضمن المجموعات</vt:lpstr>
      <vt:lpstr>الإشارات الغذائية التي تظهر على العبوات</vt:lpstr>
      <vt:lpstr>الإشارات الغذائية التي تظهر على العبوات</vt:lpstr>
      <vt:lpstr>لغة الإشارات</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لُغز الإشارات الغذائية</vt:lpstr>
      <vt:lpstr>أسئلة للنقاش</vt:lpstr>
      <vt:lpstr>أسئلة للنقاش</vt:lpstr>
      <vt:lpstr>أسئلة للنقاش</vt:lpstr>
      <vt:lpstr>أسئلة للنقاش</vt:lpstr>
      <vt:lpstr>توصيات غذائية</vt:lpstr>
      <vt:lpstr>توصيات غذائية</vt:lpstr>
      <vt:lpstr>توصيات غذائية</vt:lpstr>
      <vt:lpstr>نبتكر إشارات غذائية - فعالية ضمن المجموعات</vt:lpstr>
      <vt:lpstr>سؤال للتلخيص</vt:lpstr>
      <vt:lpstr>سؤال للتلخيص</vt:lpstr>
      <vt:lpstr>تلخیص</vt:lpstr>
      <vt:lpstr>تلخیص</vt:lpstr>
      <vt:lpstr>تلخیص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Hagit Matok</dc:creator>
  <cp:lastModifiedBy>Hagit Matok</cp:lastModifiedBy>
  <cp:revision>145</cp:revision>
  <dcterms:created xsi:type="dcterms:W3CDTF">2020-02-25T13:39:01Z</dcterms:created>
  <dcterms:modified xsi:type="dcterms:W3CDTF">2020-09-07T12:31:13Z</dcterms:modified>
</cp:coreProperties>
</file>